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7"/>
  </p:notesMasterIdLst>
  <p:handoutMasterIdLst>
    <p:handoutMasterId r:id="rId68"/>
  </p:handoutMasterIdLst>
  <p:sldIdLst>
    <p:sldId id="288" r:id="rId2"/>
    <p:sldId id="285" r:id="rId3"/>
    <p:sldId id="366" r:id="rId4"/>
    <p:sldId id="367" r:id="rId5"/>
    <p:sldId id="289" r:id="rId6"/>
    <p:sldId id="351" r:id="rId7"/>
    <p:sldId id="327" r:id="rId8"/>
    <p:sldId id="347" r:id="rId9"/>
    <p:sldId id="352" r:id="rId10"/>
    <p:sldId id="296" r:id="rId11"/>
    <p:sldId id="328" r:id="rId12"/>
    <p:sldId id="297" r:id="rId13"/>
    <p:sldId id="298" r:id="rId14"/>
    <p:sldId id="299" r:id="rId15"/>
    <p:sldId id="300" r:id="rId16"/>
    <p:sldId id="329" r:id="rId17"/>
    <p:sldId id="301" r:id="rId18"/>
    <p:sldId id="302" r:id="rId19"/>
    <p:sldId id="303" r:id="rId20"/>
    <p:sldId id="304" r:id="rId21"/>
    <p:sldId id="306" r:id="rId22"/>
    <p:sldId id="307" r:id="rId23"/>
    <p:sldId id="309" r:id="rId24"/>
    <p:sldId id="310" r:id="rId25"/>
    <p:sldId id="312" r:id="rId26"/>
    <p:sldId id="331" r:id="rId27"/>
    <p:sldId id="314" r:id="rId28"/>
    <p:sldId id="315" r:id="rId29"/>
    <p:sldId id="353" r:id="rId30"/>
    <p:sldId id="316" r:id="rId31"/>
    <p:sldId id="332" r:id="rId32"/>
    <p:sldId id="333" r:id="rId33"/>
    <p:sldId id="354" r:id="rId34"/>
    <p:sldId id="317" r:id="rId35"/>
    <p:sldId id="368" r:id="rId36"/>
    <p:sldId id="318" r:id="rId37"/>
    <p:sldId id="319" r:id="rId38"/>
    <p:sldId id="355" r:id="rId39"/>
    <p:sldId id="356" r:id="rId40"/>
    <p:sldId id="320" r:id="rId41"/>
    <p:sldId id="321" r:id="rId42"/>
    <p:sldId id="323" r:id="rId43"/>
    <p:sldId id="324" r:id="rId44"/>
    <p:sldId id="325" r:id="rId45"/>
    <p:sldId id="357" r:id="rId46"/>
    <p:sldId id="326" r:id="rId47"/>
    <p:sldId id="334" r:id="rId48"/>
    <p:sldId id="350" r:id="rId49"/>
    <p:sldId id="335" r:id="rId50"/>
    <p:sldId id="338" r:id="rId51"/>
    <p:sldId id="339" r:id="rId52"/>
    <p:sldId id="358" r:id="rId53"/>
    <p:sldId id="359" r:id="rId54"/>
    <p:sldId id="363" r:id="rId55"/>
    <p:sldId id="361" r:id="rId56"/>
    <p:sldId id="349" r:id="rId57"/>
    <p:sldId id="342" r:id="rId58"/>
    <p:sldId id="343" r:id="rId59"/>
    <p:sldId id="344" r:id="rId60"/>
    <p:sldId id="346" r:id="rId61"/>
    <p:sldId id="365" r:id="rId62"/>
    <p:sldId id="345" r:id="rId63"/>
    <p:sldId id="348" r:id="rId64"/>
    <p:sldId id="369" r:id="rId65"/>
    <p:sldId id="370" r:id="rId66"/>
  </p:sldIdLst>
  <p:sldSz cx="9144000" cy="6858000" type="screen4x3"/>
  <p:notesSz cx="6807200" cy="9906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61"/>
    <a:srgbClr val="0056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6" autoAdjust="0"/>
    <p:restoredTop sz="92378" autoAdjust="0"/>
  </p:normalViewPr>
  <p:slideViewPr>
    <p:cSldViewPr>
      <p:cViewPr varScale="1">
        <p:scale>
          <a:sx n="104" d="100"/>
          <a:sy n="104" d="100"/>
        </p:scale>
        <p:origin x="2280" y="2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224"/>
    </p:cViewPr>
  </p:sorterViewPr>
  <p:notesViewPr>
    <p:cSldViewPr showGuides="1">
      <p:cViewPr varScale="1">
        <p:scale>
          <a:sx n="75" d="100"/>
          <a:sy n="75" d="100"/>
        </p:scale>
        <p:origin x="-4152" y="-114"/>
      </p:cViewPr>
      <p:guideLst>
        <p:guide orient="horz" pos="3120"/>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6038" y="0"/>
            <a:ext cx="2949575" cy="495300"/>
          </a:xfrm>
          <a:prstGeom prst="rect">
            <a:avLst/>
          </a:prstGeom>
        </p:spPr>
        <p:txBody>
          <a:bodyPr vert="horz" lIns="91440" tIns="45720" rIns="91440" bIns="45720" rtlCol="0"/>
          <a:lstStyle>
            <a:lvl1pPr algn="r">
              <a:defRPr sz="1200"/>
            </a:lvl1pPr>
          </a:lstStyle>
          <a:p>
            <a:fld id="{148357EC-6596-4223-91FB-FFD7C14DEFF9}" type="datetimeFigureOut">
              <a:rPr lang="it-IT" smtClean="0"/>
              <a:t>28/05/21</a:t>
            </a:fld>
            <a:endParaRPr lang="it-IT"/>
          </a:p>
        </p:txBody>
      </p:sp>
      <p:sp>
        <p:nvSpPr>
          <p:cNvPr id="4" name="Segnaposto piè di pagina 3"/>
          <p:cNvSpPr>
            <a:spLocks noGrp="1"/>
          </p:cNvSpPr>
          <p:nvPr>
            <p:ph type="ftr" sz="quarter" idx="2"/>
          </p:nvPr>
        </p:nvSpPr>
        <p:spPr>
          <a:xfrm>
            <a:off x="0" y="9409113"/>
            <a:ext cx="2949575" cy="4953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6038" y="9409113"/>
            <a:ext cx="2949575" cy="495300"/>
          </a:xfrm>
          <a:prstGeom prst="rect">
            <a:avLst/>
          </a:prstGeom>
        </p:spPr>
        <p:txBody>
          <a:bodyPr vert="horz" lIns="91440" tIns="45720" rIns="91440" bIns="45720" rtlCol="0" anchor="b"/>
          <a:lstStyle>
            <a:lvl1pPr algn="r">
              <a:defRPr sz="1200"/>
            </a:lvl1pPr>
          </a:lstStyle>
          <a:p>
            <a:fld id="{A5A52371-6F78-455F-AD03-ACF4E6F993C3}" type="slidenum">
              <a:rPr lang="it-IT" smtClean="0"/>
              <a:t>‹N›</a:t>
            </a:fld>
            <a:endParaRPr lang="it-IT"/>
          </a:p>
        </p:txBody>
      </p:sp>
    </p:spTree>
    <p:extLst>
      <p:ext uri="{BB962C8B-B14F-4D97-AF65-F5344CB8AC3E}">
        <p14:creationId xmlns:p14="http://schemas.microsoft.com/office/powerpoint/2010/main" val="3670246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8ADE283-8A91-4EA4-B3B7-8F023899B41E}" type="datetimeFigureOut">
              <a:rPr lang="it-IT" smtClean="0"/>
              <a:t>28/05/21</a:t>
            </a:fld>
            <a:endParaRPr lang="it-IT"/>
          </a:p>
        </p:txBody>
      </p:sp>
      <p:sp>
        <p:nvSpPr>
          <p:cNvPr id="4" name="Segnaposto immagine diapositiva 3"/>
          <p:cNvSpPr>
            <a:spLocks noGrp="1" noRot="1" noChangeAspect="1"/>
          </p:cNvSpPr>
          <p:nvPr>
            <p:ph type="sldImg" idx="2"/>
          </p:nvPr>
        </p:nvSpPr>
        <p:spPr>
          <a:xfrm>
            <a:off x="1174750" y="1238250"/>
            <a:ext cx="4457700" cy="3343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67263"/>
            <a:ext cx="5445125" cy="39004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9113"/>
            <a:ext cx="2949575"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6038" y="9409113"/>
            <a:ext cx="2949575" cy="496887"/>
          </a:xfrm>
          <a:prstGeom prst="rect">
            <a:avLst/>
          </a:prstGeom>
        </p:spPr>
        <p:txBody>
          <a:bodyPr vert="horz" lIns="91440" tIns="45720" rIns="91440" bIns="45720" rtlCol="0" anchor="b"/>
          <a:lstStyle>
            <a:lvl1pPr algn="r">
              <a:defRPr sz="1200"/>
            </a:lvl1pPr>
          </a:lstStyle>
          <a:p>
            <a:fld id="{AFC48DEE-EDED-4A60-80C4-6FCCDFB26DA9}" type="slidenum">
              <a:rPr lang="it-IT" smtClean="0"/>
              <a:t>‹N›</a:t>
            </a:fld>
            <a:endParaRPr lang="it-IT"/>
          </a:p>
        </p:txBody>
      </p:sp>
    </p:spTree>
    <p:extLst>
      <p:ext uri="{BB962C8B-B14F-4D97-AF65-F5344CB8AC3E}">
        <p14:creationId xmlns:p14="http://schemas.microsoft.com/office/powerpoint/2010/main" val="1730811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a:t>
            </a:fld>
            <a:endParaRPr lang="it-IT"/>
          </a:p>
        </p:txBody>
      </p:sp>
    </p:spTree>
    <p:extLst>
      <p:ext uri="{BB962C8B-B14F-4D97-AF65-F5344CB8AC3E}">
        <p14:creationId xmlns:p14="http://schemas.microsoft.com/office/powerpoint/2010/main" val="129644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21</a:t>
            </a:fld>
            <a:endParaRPr lang="it-IT"/>
          </a:p>
        </p:txBody>
      </p:sp>
    </p:spTree>
    <p:extLst>
      <p:ext uri="{BB962C8B-B14F-4D97-AF65-F5344CB8AC3E}">
        <p14:creationId xmlns:p14="http://schemas.microsoft.com/office/powerpoint/2010/main" val="3165339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22</a:t>
            </a:fld>
            <a:endParaRPr lang="it-IT"/>
          </a:p>
        </p:txBody>
      </p:sp>
    </p:spTree>
    <p:extLst>
      <p:ext uri="{BB962C8B-B14F-4D97-AF65-F5344CB8AC3E}">
        <p14:creationId xmlns:p14="http://schemas.microsoft.com/office/powerpoint/2010/main" val="1386183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23</a:t>
            </a:fld>
            <a:endParaRPr lang="it-IT"/>
          </a:p>
        </p:txBody>
      </p:sp>
    </p:spTree>
    <p:extLst>
      <p:ext uri="{BB962C8B-B14F-4D97-AF65-F5344CB8AC3E}">
        <p14:creationId xmlns:p14="http://schemas.microsoft.com/office/powerpoint/2010/main" val="906559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24</a:t>
            </a:fld>
            <a:endParaRPr lang="it-IT"/>
          </a:p>
        </p:txBody>
      </p:sp>
    </p:spTree>
    <p:extLst>
      <p:ext uri="{BB962C8B-B14F-4D97-AF65-F5344CB8AC3E}">
        <p14:creationId xmlns:p14="http://schemas.microsoft.com/office/powerpoint/2010/main" val="866439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25</a:t>
            </a:fld>
            <a:endParaRPr lang="it-IT"/>
          </a:p>
        </p:txBody>
      </p:sp>
    </p:spTree>
    <p:extLst>
      <p:ext uri="{BB962C8B-B14F-4D97-AF65-F5344CB8AC3E}">
        <p14:creationId xmlns:p14="http://schemas.microsoft.com/office/powerpoint/2010/main" val="1428884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26</a:t>
            </a:fld>
            <a:endParaRPr lang="it-IT"/>
          </a:p>
        </p:txBody>
      </p:sp>
    </p:spTree>
    <p:extLst>
      <p:ext uri="{BB962C8B-B14F-4D97-AF65-F5344CB8AC3E}">
        <p14:creationId xmlns:p14="http://schemas.microsoft.com/office/powerpoint/2010/main" val="1152089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27</a:t>
            </a:fld>
            <a:endParaRPr lang="it-IT"/>
          </a:p>
        </p:txBody>
      </p:sp>
    </p:spTree>
    <p:extLst>
      <p:ext uri="{BB962C8B-B14F-4D97-AF65-F5344CB8AC3E}">
        <p14:creationId xmlns:p14="http://schemas.microsoft.com/office/powerpoint/2010/main" val="2058783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28</a:t>
            </a:fld>
            <a:endParaRPr lang="it-IT"/>
          </a:p>
        </p:txBody>
      </p:sp>
    </p:spTree>
    <p:extLst>
      <p:ext uri="{BB962C8B-B14F-4D97-AF65-F5344CB8AC3E}">
        <p14:creationId xmlns:p14="http://schemas.microsoft.com/office/powerpoint/2010/main" val="3583795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29</a:t>
            </a:fld>
            <a:endParaRPr lang="it-IT"/>
          </a:p>
        </p:txBody>
      </p:sp>
    </p:spTree>
    <p:extLst>
      <p:ext uri="{BB962C8B-B14F-4D97-AF65-F5344CB8AC3E}">
        <p14:creationId xmlns:p14="http://schemas.microsoft.com/office/powerpoint/2010/main" val="825720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30</a:t>
            </a:fld>
            <a:endParaRPr lang="it-IT"/>
          </a:p>
        </p:txBody>
      </p:sp>
    </p:spTree>
    <p:extLst>
      <p:ext uri="{BB962C8B-B14F-4D97-AF65-F5344CB8AC3E}">
        <p14:creationId xmlns:p14="http://schemas.microsoft.com/office/powerpoint/2010/main" val="269701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13</a:t>
            </a:fld>
            <a:endParaRPr lang="it-IT"/>
          </a:p>
        </p:txBody>
      </p:sp>
    </p:spTree>
    <p:extLst>
      <p:ext uri="{BB962C8B-B14F-4D97-AF65-F5344CB8AC3E}">
        <p14:creationId xmlns:p14="http://schemas.microsoft.com/office/powerpoint/2010/main" val="4276437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31</a:t>
            </a:fld>
            <a:endParaRPr lang="it-IT"/>
          </a:p>
        </p:txBody>
      </p:sp>
    </p:spTree>
    <p:extLst>
      <p:ext uri="{BB962C8B-B14F-4D97-AF65-F5344CB8AC3E}">
        <p14:creationId xmlns:p14="http://schemas.microsoft.com/office/powerpoint/2010/main" val="3134046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32</a:t>
            </a:fld>
            <a:endParaRPr lang="it-IT"/>
          </a:p>
        </p:txBody>
      </p:sp>
    </p:spTree>
    <p:extLst>
      <p:ext uri="{BB962C8B-B14F-4D97-AF65-F5344CB8AC3E}">
        <p14:creationId xmlns:p14="http://schemas.microsoft.com/office/powerpoint/2010/main" val="1941855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33</a:t>
            </a:fld>
            <a:endParaRPr lang="it-IT"/>
          </a:p>
        </p:txBody>
      </p:sp>
    </p:spTree>
    <p:extLst>
      <p:ext uri="{BB962C8B-B14F-4D97-AF65-F5344CB8AC3E}">
        <p14:creationId xmlns:p14="http://schemas.microsoft.com/office/powerpoint/2010/main" val="2515613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34</a:t>
            </a:fld>
            <a:endParaRPr lang="it-IT"/>
          </a:p>
        </p:txBody>
      </p:sp>
    </p:spTree>
    <p:extLst>
      <p:ext uri="{BB962C8B-B14F-4D97-AF65-F5344CB8AC3E}">
        <p14:creationId xmlns:p14="http://schemas.microsoft.com/office/powerpoint/2010/main" val="3180894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35</a:t>
            </a:fld>
            <a:endParaRPr lang="it-IT"/>
          </a:p>
        </p:txBody>
      </p:sp>
    </p:spTree>
    <p:extLst>
      <p:ext uri="{BB962C8B-B14F-4D97-AF65-F5344CB8AC3E}">
        <p14:creationId xmlns:p14="http://schemas.microsoft.com/office/powerpoint/2010/main" val="1908578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36</a:t>
            </a:fld>
            <a:endParaRPr lang="it-IT"/>
          </a:p>
        </p:txBody>
      </p:sp>
    </p:spTree>
    <p:extLst>
      <p:ext uri="{BB962C8B-B14F-4D97-AF65-F5344CB8AC3E}">
        <p14:creationId xmlns:p14="http://schemas.microsoft.com/office/powerpoint/2010/main" val="3126560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37</a:t>
            </a:fld>
            <a:endParaRPr lang="it-IT"/>
          </a:p>
        </p:txBody>
      </p:sp>
    </p:spTree>
    <p:extLst>
      <p:ext uri="{BB962C8B-B14F-4D97-AF65-F5344CB8AC3E}">
        <p14:creationId xmlns:p14="http://schemas.microsoft.com/office/powerpoint/2010/main" val="2802236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38</a:t>
            </a:fld>
            <a:endParaRPr lang="it-IT"/>
          </a:p>
        </p:txBody>
      </p:sp>
    </p:spTree>
    <p:extLst>
      <p:ext uri="{BB962C8B-B14F-4D97-AF65-F5344CB8AC3E}">
        <p14:creationId xmlns:p14="http://schemas.microsoft.com/office/powerpoint/2010/main" val="35064095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39</a:t>
            </a:fld>
            <a:endParaRPr lang="it-IT"/>
          </a:p>
        </p:txBody>
      </p:sp>
    </p:spTree>
    <p:extLst>
      <p:ext uri="{BB962C8B-B14F-4D97-AF65-F5344CB8AC3E}">
        <p14:creationId xmlns:p14="http://schemas.microsoft.com/office/powerpoint/2010/main" val="4268584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40</a:t>
            </a:fld>
            <a:endParaRPr lang="it-IT"/>
          </a:p>
        </p:txBody>
      </p:sp>
    </p:spTree>
    <p:extLst>
      <p:ext uri="{BB962C8B-B14F-4D97-AF65-F5344CB8AC3E}">
        <p14:creationId xmlns:p14="http://schemas.microsoft.com/office/powerpoint/2010/main" val="3982312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14</a:t>
            </a:fld>
            <a:endParaRPr lang="it-IT"/>
          </a:p>
        </p:txBody>
      </p:sp>
    </p:spTree>
    <p:extLst>
      <p:ext uri="{BB962C8B-B14F-4D97-AF65-F5344CB8AC3E}">
        <p14:creationId xmlns:p14="http://schemas.microsoft.com/office/powerpoint/2010/main" val="40796616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41</a:t>
            </a:fld>
            <a:endParaRPr lang="it-IT"/>
          </a:p>
        </p:txBody>
      </p:sp>
    </p:spTree>
    <p:extLst>
      <p:ext uri="{BB962C8B-B14F-4D97-AF65-F5344CB8AC3E}">
        <p14:creationId xmlns:p14="http://schemas.microsoft.com/office/powerpoint/2010/main" val="3497840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42</a:t>
            </a:fld>
            <a:endParaRPr lang="it-IT"/>
          </a:p>
        </p:txBody>
      </p:sp>
    </p:spTree>
    <p:extLst>
      <p:ext uri="{BB962C8B-B14F-4D97-AF65-F5344CB8AC3E}">
        <p14:creationId xmlns:p14="http://schemas.microsoft.com/office/powerpoint/2010/main" val="15052865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43</a:t>
            </a:fld>
            <a:endParaRPr lang="it-IT"/>
          </a:p>
        </p:txBody>
      </p:sp>
    </p:spTree>
    <p:extLst>
      <p:ext uri="{BB962C8B-B14F-4D97-AF65-F5344CB8AC3E}">
        <p14:creationId xmlns:p14="http://schemas.microsoft.com/office/powerpoint/2010/main" val="663150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44</a:t>
            </a:fld>
            <a:endParaRPr lang="it-IT"/>
          </a:p>
        </p:txBody>
      </p:sp>
    </p:spTree>
    <p:extLst>
      <p:ext uri="{BB962C8B-B14F-4D97-AF65-F5344CB8AC3E}">
        <p14:creationId xmlns:p14="http://schemas.microsoft.com/office/powerpoint/2010/main" val="26730185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45</a:t>
            </a:fld>
            <a:endParaRPr lang="it-IT"/>
          </a:p>
        </p:txBody>
      </p:sp>
    </p:spTree>
    <p:extLst>
      <p:ext uri="{BB962C8B-B14F-4D97-AF65-F5344CB8AC3E}">
        <p14:creationId xmlns:p14="http://schemas.microsoft.com/office/powerpoint/2010/main" val="297106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46</a:t>
            </a:fld>
            <a:endParaRPr lang="it-IT"/>
          </a:p>
        </p:txBody>
      </p:sp>
    </p:spTree>
    <p:extLst>
      <p:ext uri="{BB962C8B-B14F-4D97-AF65-F5344CB8AC3E}">
        <p14:creationId xmlns:p14="http://schemas.microsoft.com/office/powerpoint/2010/main" val="3269948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47</a:t>
            </a:fld>
            <a:endParaRPr lang="it-IT"/>
          </a:p>
        </p:txBody>
      </p:sp>
    </p:spTree>
    <p:extLst>
      <p:ext uri="{BB962C8B-B14F-4D97-AF65-F5344CB8AC3E}">
        <p14:creationId xmlns:p14="http://schemas.microsoft.com/office/powerpoint/2010/main" val="1556336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48</a:t>
            </a:fld>
            <a:endParaRPr lang="it-IT"/>
          </a:p>
        </p:txBody>
      </p:sp>
    </p:spTree>
    <p:extLst>
      <p:ext uri="{BB962C8B-B14F-4D97-AF65-F5344CB8AC3E}">
        <p14:creationId xmlns:p14="http://schemas.microsoft.com/office/powerpoint/2010/main" val="24488257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49</a:t>
            </a:fld>
            <a:endParaRPr lang="it-IT"/>
          </a:p>
        </p:txBody>
      </p:sp>
    </p:spTree>
    <p:extLst>
      <p:ext uri="{BB962C8B-B14F-4D97-AF65-F5344CB8AC3E}">
        <p14:creationId xmlns:p14="http://schemas.microsoft.com/office/powerpoint/2010/main" val="5455239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50</a:t>
            </a:fld>
            <a:endParaRPr lang="it-IT"/>
          </a:p>
        </p:txBody>
      </p:sp>
    </p:spTree>
    <p:extLst>
      <p:ext uri="{BB962C8B-B14F-4D97-AF65-F5344CB8AC3E}">
        <p14:creationId xmlns:p14="http://schemas.microsoft.com/office/powerpoint/2010/main" val="1087593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15</a:t>
            </a:fld>
            <a:endParaRPr lang="it-IT"/>
          </a:p>
        </p:txBody>
      </p:sp>
    </p:spTree>
    <p:extLst>
      <p:ext uri="{BB962C8B-B14F-4D97-AF65-F5344CB8AC3E}">
        <p14:creationId xmlns:p14="http://schemas.microsoft.com/office/powerpoint/2010/main" val="13167861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51</a:t>
            </a:fld>
            <a:endParaRPr lang="it-IT"/>
          </a:p>
        </p:txBody>
      </p:sp>
    </p:spTree>
    <p:extLst>
      <p:ext uri="{BB962C8B-B14F-4D97-AF65-F5344CB8AC3E}">
        <p14:creationId xmlns:p14="http://schemas.microsoft.com/office/powerpoint/2010/main" val="9947761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52</a:t>
            </a:fld>
            <a:endParaRPr lang="it-IT"/>
          </a:p>
        </p:txBody>
      </p:sp>
    </p:spTree>
    <p:extLst>
      <p:ext uri="{BB962C8B-B14F-4D97-AF65-F5344CB8AC3E}">
        <p14:creationId xmlns:p14="http://schemas.microsoft.com/office/powerpoint/2010/main" val="26225185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53</a:t>
            </a:fld>
            <a:endParaRPr lang="it-IT"/>
          </a:p>
        </p:txBody>
      </p:sp>
    </p:spTree>
    <p:extLst>
      <p:ext uri="{BB962C8B-B14F-4D97-AF65-F5344CB8AC3E}">
        <p14:creationId xmlns:p14="http://schemas.microsoft.com/office/powerpoint/2010/main" val="31178550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54</a:t>
            </a:fld>
            <a:endParaRPr lang="it-IT"/>
          </a:p>
        </p:txBody>
      </p:sp>
    </p:spTree>
    <p:extLst>
      <p:ext uri="{BB962C8B-B14F-4D97-AF65-F5344CB8AC3E}">
        <p14:creationId xmlns:p14="http://schemas.microsoft.com/office/powerpoint/2010/main" val="9907156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55</a:t>
            </a:fld>
            <a:endParaRPr lang="it-IT"/>
          </a:p>
        </p:txBody>
      </p:sp>
    </p:spTree>
    <p:extLst>
      <p:ext uri="{BB962C8B-B14F-4D97-AF65-F5344CB8AC3E}">
        <p14:creationId xmlns:p14="http://schemas.microsoft.com/office/powerpoint/2010/main" val="37479518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56</a:t>
            </a:fld>
            <a:endParaRPr lang="it-IT"/>
          </a:p>
        </p:txBody>
      </p:sp>
    </p:spTree>
    <p:extLst>
      <p:ext uri="{BB962C8B-B14F-4D97-AF65-F5344CB8AC3E}">
        <p14:creationId xmlns:p14="http://schemas.microsoft.com/office/powerpoint/2010/main" val="25612168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57</a:t>
            </a:fld>
            <a:endParaRPr lang="it-IT"/>
          </a:p>
        </p:txBody>
      </p:sp>
    </p:spTree>
    <p:extLst>
      <p:ext uri="{BB962C8B-B14F-4D97-AF65-F5344CB8AC3E}">
        <p14:creationId xmlns:p14="http://schemas.microsoft.com/office/powerpoint/2010/main" val="32138901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58</a:t>
            </a:fld>
            <a:endParaRPr lang="it-IT"/>
          </a:p>
        </p:txBody>
      </p:sp>
    </p:spTree>
    <p:extLst>
      <p:ext uri="{BB962C8B-B14F-4D97-AF65-F5344CB8AC3E}">
        <p14:creationId xmlns:p14="http://schemas.microsoft.com/office/powerpoint/2010/main" val="19336130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59</a:t>
            </a:fld>
            <a:endParaRPr lang="it-IT"/>
          </a:p>
        </p:txBody>
      </p:sp>
    </p:spTree>
    <p:extLst>
      <p:ext uri="{BB962C8B-B14F-4D97-AF65-F5344CB8AC3E}">
        <p14:creationId xmlns:p14="http://schemas.microsoft.com/office/powerpoint/2010/main" val="26337225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60</a:t>
            </a:fld>
            <a:endParaRPr lang="it-IT"/>
          </a:p>
        </p:txBody>
      </p:sp>
    </p:spTree>
    <p:extLst>
      <p:ext uri="{BB962C8B-B14F-4D97-AF65-F5344CB8AC3E}">
        <p14:creationId xmlns:p14="http://schemas.microsoft.com/office/powerpoint/2010/main" val="111896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16</a:t>
            </a:fld>
            <a:endParaRPr lang="it-IT"/>
          </a:p>
        </p:txBody>
      </p:sp>
    </p:spTree>
    <p:extLst>
      <p:ext uri="{BB962C8B-B14F-4D97-AF65-F5344CB8AC3E}">
        <p14:creationId xmlns:p14="http://schemas.microsoft.com/office/powerpoint/2010/main" val="39571621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61</a:t>
            </a:fld>
            <a:endParaRPr lang="it-IT"/>
          </a:p>
        </p:txBody>
      </p:sp>
    </p:spTree>
    <p:extLst>
      <p:ext uri="{BB962C8B-B14F-4D97-AF65-F5344CB8AC3E}">
        <p14:creationId xmlns:p14="http://schemas.microsoft.com/office/powerpoint/2010/main" val="4979878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62</a:t>
            </a:fld>
            <a:endParaRPr lang="it-IT"/>
          </a:p>
        </p:txBody>
      </p:sp>
    </p:spTree>
    <p:extLst>
      <p:ext uri="{BB962C8B-B14F-4D97-AF65-F5344CB8AC3E}">
        <p14:creationId xmlns:p14="http://schemas.microsoft.com/office/powerpoint/2010/main" val="30160443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63</a:t>
            </a:fld>
            <a:endParaRPr lang="it-IT"/>
          </a:p>
        </p:txBody>
      </p:sp>
    </p:spTree>
    <p:extLst>
      <p:ext uri="{BB962C8B-B14F-4D97-AF65-F5344CB8AC3E}">
        <p14:creationId xmlns:p14="http://schemas.microsoft.com/office/powerpoint/2010/main" val="42308758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64</a:t>
            </a:fld>
            <a:endParaRPr lang="it-IT"/>
          </a:p>
        </p:txBody>
      </p:sp>
    </p:spTree>
    <p:extLst>
      <p:ext uri="{BB962C8B-B14F-4D97-AF65-F5344CB8AC3E}">
        <p14:creationId xmlns:p14="http://schemas.microsoft.com/office/powerpoint/2010/main" val="26856094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65</a:t>
            </a:fld>
            <a:endParaRPr lang="it-IT"/>
          </a:p>
        </p:txBody>
      </p:sp>
    </p:spTree>
    <p:extLst>
      <p:ext uri="{BB962C8B-B14F-4D97-AF65-F5344CB8AC3E}">
        <p14:creationId xmlns:p14="http://schemas.microsoft.com/office/powerpoint/2010/main" val="3379240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17</a:t>
            </a:fld>
            <a:endParaRPr lang="it-IT"/>
          </a:p>
        </p:txBody>
      </p:sp>
    </p:spTree>
    <p:extLst>
      <p:ext uri="{BB962C8B-B14F-4D97-AF65-F5344CB8AC3E}">
        <p14:creationId xmlns:p14="http://schemas.microsoft.com/office/powerpoint/2010/main" val="1504298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18</a:t>
            </a:fld>
            <a:endParaRPr lang="it-IT"/>
          </a:p>
        </p:txBody>
      </p:sp>
    </p:spTree>
    <p:extLst>
      <p:ext uri="{BB962C8B-B14F-4D97-AF65-F5344CB8AC3E}">
        <p14:creationId xmlns:p14="http://schemas.microsoft.com/office/powerpoint/2010/main" val="410243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19</a:t>
            </a:fld>
            <a:endParaRPr lang="it-IT"/>
          </a:p>
        </p:txBody>
      </p:sp>
    </p:spTree>
    <p:extLst>
      <p:ext uri="{BB962C8B-B14F-4D97-AF65-F5344CB8AC3E}">
        <p14:creationId xmlns:p14="http://schemas.microsoft.com/office/powerpoint/2010/main" val="1270630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AFC48DEE-EDED-4A60-80C4-6FCCDFB26DA9}" type="slidenum">
              <a:rPr lang="it-IT" smtClean="0"/>
              <a:t>20</a:t>
            </a:fld>
            <a:endParaRPr lang="it-IT"/>
          </a:p>
        </p:txBody>
      </p:sp>
    </p:spTree>
    <p:extLst>
      <p:ext uri="{BB962C8B-B14F-4D97-AF65-F5344CB8AC3E}">
        <p14:creationId xmlns:p14="http://schemas.microsoft.com/office/powerpoint/2010/main" val="370907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7CD0856-664D-41EC-B0AB-46F3D5A9F7CB}" type="datetime1">
              <a:rPr lang="it-IT" smtClean="0"/>
              <a:t>28/05/21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78F224D-C202-4389-98EE-68579F054228}" type="datetime1">
              <a:rPr lang="it-IT" smtClean="0"/>
              <a:t>28/05/21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BDE0890-98CB-49E0-8E67-03D8124762F0}" type="datetime1">
              <a:rPr lang="it-IT" smtClean="0"/>
              <a:t>28/05/21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49DE662-4B99-4C87-9F59-04AA9127D965}" type="datetime1">
              <a:rPr lang="it-IT" smtClean="0"/>
              <a:t>28/05/21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C940F62-AFA5-4BA0-8594-88C544356E9D}" type="datetime1">
              <a:rPr lang="it-IT" smtClean="0"/>
              <a:t>28/05/21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6A92BE5-5759-4739-A121-401DA5967499}" type="datetime1">
              <a:rPr lang="it-IT" smtClean="0"/>
              <a:t>28/05/21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6438BF7-3D5F-4881-A731-CA0C0EE41225}" type="datetime1">
              <a:rPr lang="it-IT" smtClean="0"/>
              <a:t>28/05/21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F8ED087-70B7-453C-94DD-65A00103CD7F}" type="datetime1">
              <a:rPr lang="it-IT" smtClean="0"/>
              <a:t>28/05/21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3557054-4327-47E0-B6B0-85DF787E26E1}" type="datetime1">
              <a:rPr lang="it-IT" smtClean="0"/>
              <a:t>28/05/21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4D1075D-53A9-4191-BCED-7F5EEB65131A}" type="datetime1">
              <a:rPr lang="it-IT" smtClean="0"/>
              <a:t>28/05/21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1AE940E-9189-49AD-AD4E-C3A19E419949}" type="datetime1">
              <a:rPr lang="it-IT" smtClean="0"/>
              <a:t>28/05/21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BF8EF9-DF5B-4E7F-8347-A25E02CB2E2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8B435-B091-4BF0-B64D-DBD4846C5E00}" type="datetime1">
              <a:rPr lang="it-IT" smtClean="0"/>
              <a:t>28/05/21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F8EF9-DF5B-4E7F-8347-A25E02CB2E2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www.ourchildrenstrust.org/juliana-v-u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hyperlink" Target="https://giudiziouniversale.eu/"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climatecasechart.com/climate-change-litigation/"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edocs.unep.org/bitstream/handle/20.500.11822/20767/climate-change-litigation.pdf?sequence=1&amp;isAllowed=y"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151723" y="3071810"/>
            <a:ext cx="6823791" cy="3549690"/>
          </a:xfrm>
          <a:prstGeom prst="rect">
            <a:avLst/>
          </a:prstGeom>
          <a:noFill/>
        </p:spPr>
        <p:txBody>
          <a:bodyPr wrap="none" rtlCol="0">
            <a:spAutoFit/>
          </a:bodyPr>
          <a:lstStyle/>
          <a:p>
            <a:pPr algn="ctr">
              <a:spcAft>
                <a:spcPts val="1000"/>
              </a:spcAft>
            </a:pPr>
            <a:r>
              <a:rPr lang="it-IT" sz="4000" b="1" dirty="0" err="1">
                <a:solidFill>
                  <a:srgbClr val="006666"/>
                </a:solidFill>
              </a:rPr>
              <a:t>Climate</a:t>
            </a:r>
            <a:r>
              <a:rPr lang="it-IT" sz="4000" b="1" dirty="0">
                <a:solidFill>
                  <a:srgbClr val="006666"/>
                </a:solidFill>
              </a:rPr>
              <a:t> </a:t>
            </a:r>
            <a:r>
              <a:rPr lang="it-IT" sz="4000" b="1" dirty="0" err="1">
                <a:solidFill>
                  <a:srgbClr val="006666"/>
                </a:solidFill>
              </a:rPr>
              <a:t>change</a:t>
            </a:r>
            <a:r>
              <a:rPr lang="it-IT" sz="4000" b="1" dirty="0">
                <a:solidFill>
                  <a:srgbClr val="006666"/>
                </a:solidFill>
              </a:rPr>
              <a:t> </a:t>
            </a:r>
            <a:r>
              <a:rPr lang="it-IT" sz="4000" b="1" dirty="0" err="1">
                <a:solidFill>
                  <a:srgbClr val="006666"/>
                </a:solidFill>
              </a:rPr>
              <a:t>litigation</a:t>
            </a:r>
            <a:endParaRPr lang="it-IT" sz="4000" b="1" dirty="0">
              <a:solidFill>
                <a:srgbClr val="006666"/>
              </a:solidFill>
            </a:endParaRPr>
          </a:p>
          <a:p>
            <a:pPr algn="ctr">
              <a:spcAft>
                <a:spcPts val="1000"/>
              </a:spcAft>
            </a:pPr>
            <a:r>
              <a:rPr lang="it-IT" sz="3600" b="1" i="1" dirty="0">
                <a:solidFill>
                  <a:srgbClr val="006666"/>
                </a:solidFill>
              </a:rPr>
              <a:t>A comparative </a:t>
            </a:r>
            <a:r>
              <a:rPr lang="it-IT" sz="3600" b="1" i="1" dirty="0" err="1">
                <a:solidFill>
                  <a:srgbClr val="006666"/>
                </a:solidFill>
              </a:rPr>
              <a:t>law</a:t>
            </a:r>
            <a:r>
              <a:rPr lang="it-IT" sz="3600" b="1" i="1" dirty="0">
                <a:solidFill>
                  <a:srgbClr val="006666"/>
                </a:solidFill>
              </a:rPr>
              <a:t> </a:t>
            </a:r>
            <a:r>
              <a:rPr lang="it-IT" sz="3600" b="1" i="1" dirty="0" err="1">
                <a:solidFill>
                  <a:srgbClr val="006666"/>
                </a:solidFill>
              </a:rPr>
              <a:t>perspective</a:t>
            </a:r>
            <a:endParaRPr lang="it-IT" sz="3600" b="1" i="1" dirty="0">
              <a:solidFill>
                <a:srgbClr val="006666"/>
              </a:solidFill>
            </a:endParaRPr>
          </a:p>
          <a:p>
            <a:pPr algn="ctr"/>
            <a:r>
              <a:rPr lang="en-US" sz="1800" b="1"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ELI Environmental Law SIG Seminars</a:t>
            </a:r>
          </a:p>
          <a:p>
            <a:pPr algn="ctr"/>
            <a:r>
              <a:rPr lang="en-US" sz="1800" b="1" dirty="0">
                <a:effectLst/>
                <a:latin typeface="Calibri" panose="020F0502020204030204" pitchFamily="34" charset="0"/>
                <a:ea typeface="Times New Roman" panose="02020603050405020304" pitchFamily="18" charset="0"/>
                <a:cs typeface="Arial" panose="020B0604020202020204" pitchFamily="34" charset="0"/>
              </a:rPr>
              <a:t>Thursday 27 May 2021</a:t>
            </a:r>
            <a:endParaRPr lang="it-IT" sz="4000" dirty="0">
              <a:solidFill>
                <a:srgbClr val="006666"/>
              </a:solidFill>
            </a:endParaRPr>
          </a:p>
          <a:p>
            <a:pPr algn="ctr"/>
            <a:endParaRPr lang="it-IT" sz="2400" dirty="0">
              <a:solidFill>
                <a:srgbClr val="006666"/>
              </a:solidFill>
            </a:endParaRPr>
          </a:p>
          <a:p>
            <a:pPr algn="ctr"/>
            <a:r>
              <a:rPr lang="it-IT" sz="2400" dirty="0">
                <a:solidFill>
                  <a:srgbClr val="006666"/>
                </a:solidFill>
              </a:rPr>
              <a:t>Prof. Dr. Barbara Pozzo</a:t>
            </a:r>
          </a:p>
          <a:p>
            <a:pPr algn="ctr"/>
            <a:r>
              <a:rPr lang="it-IT" sz="2400" dirty="0">
                <a:solidFill>
                  <a:srgbClr val="006666"/>
                </a:solidFill>
              </a:rPr>
              <a:t>Full Professor of Comparative </a:t>
            </a:r>
            <a:r>
              <a:rPr lang="it-IT" sz="2400" dirty="0" err="1">
                <a:solidFill>
                  <a:srgbClr val="006666"/>
                </a:solidFill>
              </a:rPr>
              <a:t>Law</a:t>
            </a:r>
            <a:endParaRPr lang="it-IT" sz="2400" dirty="0">
              <a:solidFill>
                <a:srgbClr val="006666"/>
              </a:solidFill>
            </a:endParaRPr>
          </a:p>
          <a:p>
            <a:pPr algn="ctr"/>
            <a:r>
              <a:rPr lang="it-IT" sz="2400" dirty="0">
                <a:solidFill>
                  <a:srgbClr val="006666"/>
                </a:solidFill>
              </a:rPr>
              <a:t>Director, Department of </a:t>
            </a:r>
            <a:r>
              <a:rPr lang="it-IT" sz="2400" dirty="0" err="1">
                <a:solidFill>
                  <a:srgbClr val="006666"/>
                </a:solidFill>
              </a:rPr>
              <a:t>Law</a:t>
            </a:r>
            <a:r>
              <a:rPr lang="it-IT" sz="2400" dirty="0">
                <a:solidFill>
                  <a:srgbClr val="006666"/>
                </a:solidFill>
              </a:rPr>
              <a:t>, </a:t>
            </a:r>
            <a:r>
              <a:rPr lang="it-IT" sz="2400" dirty="0" err="1">
                <a:solidFill>
                  <a:srgbClr val="006666"/>
                </a:solidFill>
              </a:rPr>
              <a:t>Economics</a:t>
            </a:r>
            <a:r>
              <a:rPr lang="it-IT" sz="2400" dirty="0">
                <a:solidFill>
                  <a:srgbClr val="006666"/>
                </a:solidFill>
              </a:rPr>
              <a:t> and </a:t>
            </a:r>
            <a:r>
              <a:rPr lang="it-IT" sz="2400" dirty="0" err="1">
                <a:solidFill>
                  <a:srgbClr val="006666"/>
                </a:solidFill>
              </a:rPr>
              <a:t>Cultures</a:t>
            </a:r>
            <a:endParaRPr lang="it-IT" sz="2400" dirty="0">
              <a:solidFill>
                <a:srgbClr val="006666"/>
              </a:solidFill>
            </a:endParaRPr>
          </a:p>
        </p:txBody>
      </p:sp>
      <p:pic>
        <p:nvPicPr>
          <p:cNvPr id="6" name="Immagine 7"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026" y="996512"/>
            <a:ext cx="2045947" cy="204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180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Section 202(a)(1)  Clean Air Act (CAA), 42 U.S.C. § 7521(a)(1):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dirty="0">
                <a:solidFill>
                  <a:prstClr val="black"/>
                </a:solidFill>
                <a:latin typeface="Calibri"/>
              </a:rPr>
              <a:t>"The Administrator shall by regulation prescribe (and from time to time revise) in accordance with the provisions of this section, standards applicable to the emission of </a:t>
            </a:r>
            <a:r>
              <a:rPr lang="en-US" sz="2800" b="1" i="1" dirty="0">
                <a:solidFill>
                  <a:prstClr val="black"/>
                </a:solidFill>
                <a:latin typeface="Calibri"/>
              </a:rPr>
              <a:t>any air pollutant </a:t>
            </a:r>
            <a:r>
              <a:rPr lang="en-US" sz="2800" i="1" dirty="0">
                <a:solidFill>
                  <a:prstClr val="black"/>
                </a:solidFill>
                <a:latin typeface="Calibri"/>
              </a:rPr>
              <a:t>from any class or classes of new motor vehicles or new motor vehicle engines, which in his judgment cause, or contribute to, air pollution which may reasonably be anticipated to endanger public health or welfare."</a:t>
            </a:r>
          </a:p>
        </p:txBody>
      </p:sp>
    </p:spTree>
    <p:extLst>
      <p:ext uri="{BB962C8B-B14F-4D97-AF65-F5344CB8AC3E}">
        <p14:creationId xmlns:p14="http://schemas.microsoft.com/office/powerpoint/2010/main" val="153483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Importance of the background: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dirty="0">
                <a:solidFill>
                  <a:prstClr val="black"/>
                </a:solidFill>
                <a:latin typeface="Calibri"/>
              </a:rPr>
              <a:t>Under the </a:t>
            </a:r>
            <a:r>
              <a:rPr lang="en-US" sz="2800" b="1" i="1" dirty="0">
                <a:solidFill>
                  <a:prstClr val="black"/>
                </a:solidFill>
                <a:latin typeface="Calibri"/>
              </a:rPr>
              <a:t>Clinton Administration</a:t>
            </a:r>
            <a:r>
              <a:rPr lang="en-US" sz="2800" i="1" dirty="0">
                <a:solidFill>
                  <a:prstClr val="black"/>
                </a:solidFill>
                <a:latin typeface="Calibri"/>
              </a:rPr>
              <a:t>, the EPA took the position that </a:t>
            </a:r>
            <a:r>
              <a:rPr lang="en-US" sz="2800" i="1" u="sng" dirty="0">
                <a:solidFill>
                  <a:prstClr val="black"/>
                </a:solidFill>
                <a:latin typeface="Calibri"/>
              </a:rPr>
              <a:t>it had authority to regulate </a:t>
            </a:r>
            <a:r>
              <a:rPr lang="en-US" sz="2800" i="1" dirty="0">
                <a:solidFill>
                  <a:prstClr val="black"/>
                </a:solidFill>
                <a:latin typeface="Calibri"/>
              </a:rPr>
              <a:t>greenhouse gas emissions under the Clean Air Act. So a group of environmentalists officially asked the EPA to exercise that authority over cars.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dirty="0">
                <a:solidFill>
                  <a:prstClr val="black"/>
                </a:solidFill>
                <a:latin typeface="Calibri"/>
              </a:rPr>
              <a:t>But in August 2003, under the </a:t>
            </a:r>
            <a:r>
              <a:rPr lang="en-US" sz="2800" b="1" i="1" dirty="0">
                <a:solidFill>
                  <a:prstClr val="black"/>
                </a:solidFill>
                <a:latin typeface="Calibri"/>
              </a:rPr>
              <a:t>Bush Administration</a:t>
            </a:r>
            <a:r>
              <a:rPr lang="en-US" sz="2800" i="1" dirty="0">
                <a:solidFill>
                  <a:prstClr val="black"/>
                </a:solidFill>
                <a:latin typeface="Calibri"/>
              </a:rPr>
              <a:t>, the EPA reversed its stance, claiming that </a:t>
            </a:r>
            <a:r>
              <a:rPr lang="en-US" sz="2800" i="1" u="sng" dirty="0">
                <a:solidFill>
                  <a:prstClr val="black"/>
                </a:solidFill>
                <a:latin typeface="Calibri"/>
              </a:rPr>
              <a:t>it did not have authority </a:t>
            </a:r>
            <a:r>
              <a:rPr lang="en-US" sz="2800" i="1" dirty="0">
                <a:solidFill>
                  <a:prstClr val="black"/>
                </a:solidFill>
                <a:latin typeface="Calibri"/>
              </a:rPr>
              <a:t>to regulate greenhouse gas emissions. And it stated that if it did have the authority, it would choose not to regulate emissions.</a:t>
            </a:r>
          </a:p>
        </p:txBody>
      </p:sp>
    </p:spTree>
    <p:extLst>
      <p:ext uri="{BB962C8B-B14F-4D97-AF65-F5344CB8AC3E}">
        <p14:creationId xmlns:p14="http://schemas.microsoft.com/office/powerpoint/2010/main" val="219049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53943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 In 2003, EPA released two statements: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a:rPr>
              <a:t>The EPA lacked authority under the CAA to regulate carbon dioxide and other GHGs for climate change purposes.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a:rPr>
              <a:t>Even if the EPA did have such authority, it would decline to set GHG emissions standards for vehicles.</a:t>
            </a: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p:txBody>
      </p:sp>
    </p:spTree>
    <p:extLst>
      <p:ext uri="{BB962C8B-B14F-4D97-AF65-F5344CB8AC3E}">
        <p14:creationId xmlns:p14="http://schemas.microsoft.com/office/powerpoint/2010/main" val="172911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rPr>
              <a:t>Massachussetts and </a:t>
            </a:r>
            <a:r>
              <a:rPr lang="it-IT" sz="2800" dirty="0" err="1">
                <a:solidFill>
                  <a:prstClr val="black"/>
                </a:solidFill>
                <a:latin typeface="Calibri"/>
              </a:rPr>
              <a:t>others</a:t>
            </a:r>
            <a:r>
              <a:rPr lang="it-IT" sz="2800" dirty="0">
                <a:solidFill>
                  <a:prstClr val="black"/>
                </a:solidFill>
                <a:latin typeface="Calibri"/>
              </a:rPr>
              <a:t> </a:t>
            </a:r>
            <a:r>
              <a:rPr lang="it-IT" sz="2800" dirty="0" err="1">
                <a:solidFill>
                  <a:prstClr val="black"/>
                </a:solidFill>
                <a:latin typeface="Calibri"/>
              </a:rPr>
              <a:t>decided</a:t>
            </a:r>
            <a:r>
              <a:rPr lang="it-IT" sz="2800" dirty="0">
                <a:solidFill>
                  <a:prstClr val="black"/>
                </a:solidFill>
                <a:latin typeface="Calibri"/>
              </a:rPr>
              <a:t> to sue EPA</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err="1">
                <a:solidFill>
                  <a:prstClr val="black"/>
                </a:solidFill>
                <a:latin typeface="Calibri"/>
              </a:rPr>
              <a:t>Questions</a:t>
            </a: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it-IT" sz="2800" dirty="0">
                <a:solidFill>
                  <a:prstClr val="black"/>
                </a:solidFill>
              </a:rPr>
              <a:t>Standing?</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i="0" dirty="0">
                <a:solidFill>
                  <a:srgbClr val="202122"/>
                </a:solidFill>
                <a:effectLst/>
              </a:rPr>
              <a:t>carbon dioxide is an "air pollutant" causing "air pollution" as defined by the CAA?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i="0" dirty="0">
                <a:solidFill>
                  <a:srgbClr val="202122"/>
                </a:solidFill>
                <a:effectLst/>
              </a:rPr>
              <a:t>the EPA Administrator may decline to issue emission standards for motor vehicles </a:t>
            </a:r>
            <a:r>
              <a:rPr lang="en-US" sz="2800" b="0" i="0" u="sng" dirty="0">
                <a:solidFill>
                  <a:srgbClr val="202122"/>
                </a:solidFill>
                <a:effectLst/>
              </a:rPr>
              <a:t>on the basis of policy considerations not enumerated in section </a:t>
            </a:r>
            <a:r>
              <a:rPr lang="en-US" sz="2800" b="0" i="0" dirty="0">
                <a:solidFill>
                  <a:srgbClr val="202122"/>
                </a:solidFill>
                <a:effectLst/>
              </a:rPr>
              <a:t>202(a)(1)?</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endParaRPr>
          </a:p>
        </p:txBody>
      </p:sp>
    </p:spTree>
    <p:extLst>
      <p:ext uri="{BB962C8B-B14F-4D97-AF65-F5344CB8AC3E}">
        <p14:creationId xmlns:p14="http://schemas.microsoft.com/office/powerpoint/2010/main" val="789029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rPr>
              <a:t>Supreme Court (5 to 4)</a:t>
            </a:r>
          </a:p>
          <a:p>
            <a:pPr marL="514350" marR="0" lvl="0" indent="-514350" algn="l" defTabSz="914400" rtl="0" eaLnBrk="1" fontAlgn="auto" latinLnBrk="0" hangingPunct="1">
              <a:lnSpc>
                <a:spcPct val="100000"/>
              </a:lnSpc>
              <a:spcBef>
                <a:spcPts val="0"/>
              </a:spcBef>
              <a:spcAft>
                <a:spcPts val="0"/>
              </a:spcAft>
              <a:buClrTx/>
              <a:buSzTx/>
              <a:buAutoNum type="arabicPeriod"/>
              <a:tabLst/>
              <a:defRPr/>
            </a:pPr>
            <a:r>
              <a:rPr lang="it-IT" sz="2800" dirty="0">
                <a:solidFill>
                  <a:prstClr val="black"/>
                </a:solidFill>
              </a:rPr>
              <a:t>standing: YES</a:t>
            </a:r>
          </a:p>
          <a:p>
            <a:pPr marL="514350" marR="0" lvl="0" indent="-514350" algn="l" defTabSz="914400" rtl="0" eaLnBrk="1" fontAlgn="auto" latinLnBrk="0" hangingPunct="1">
              <a:lnSpc>
                <a:spcPct val="100000"/>
              </a:lnSpc>
              <a:spcBef>
                <a:spcPts val="0"/>
              </a:spcBef>
              <a:spcAft>
                <a:spcPts val="0"/>
              </a:spcAft>
              <a:buClrTx/>
              <a:buSzTx/>
              <a:buAutoNum type="arabicPeriod"/>
              <a:tabLst/>
              <a:defRPr/>
            </a:pPr>
            <a:r>
              <a:rPr lang="en-US" sz="2800" i="1" dirty="0">
                <a:solidFill>
                  <a:prstClr val="black"/>
                </a:solidFill>
              </a:rPr>
              <a:t>“greenhouse gases fit well within the Clean Air Act’s capacious definition of ‘air pollutant’”</a:t>
            </a:r>
            <a:endParaRPr lang="it-IT" sz="2800" dirty="0">
              <a:solidFill>
                <a:prstClr val="black"/>
              </a:solidFill>
            </a:endParaRPr>
          </a:p>
          <a:p>
            <a:pPr marL="514350" marR="0" lvl="0" indent="-514350" algn="l" defTabSz="914400" rtl="0" eaLnBrk="1" fontAlgn="auto" latinLnBrk="0" hangingPunct="1">
              <a:lnSpc>
                <a:spcPct val="100000"/>
              </a:lnSpc>
              <a:spcBef>
                <a:spcPts val="0"/>
              </a:spcBef>
              <a:spcAft>
                <a:spcPts val="0"/>
              </a:spcAft>
              <a:buClrTx/>
              <a:buSzTx/>
              <a:buAutoNum type="arabicPeriod"/>
              <a:tabLst/>
              <a:defRPr/>
            </a:pPr>
            <a:r>
              <a:rPr lang="en-US" sz="2800" b="0" i="0" dirty="0">
                <a:solidFill>
                  <a:srgbClr val="202122"/>
                </a:solidFill>
                <a:effectLst/>
              </a:rPr>
              <a:t>the Court remanded the case to the EPA, requiring the agency to review its contention that it has discretion in regulating carbon dioxide and other greenhouse gas emissions. The Court found </a:t>
            </a:r>
            <a:r>
              <a:rPr lang="en-US" sz="2800" b="0" i="0" u="sng" dirty="0">
                <a:solidFill>
                  <a:srgbClr val="202122"/>
                </a:solidFill>
                <a:effectLst/>
              </a:rPr>
              <a:t>the current rationale for not regulating to be inadequate and required the agency to articulate a reasonable basis in order to avoid regulation</a:t>
            </a:r>
            <a:r>
              <a:rPr lang="en-US" sz="2800" b="0" i="0" dirty="0">
                <a:solidFill>
                  <a:srgbClr val="202122"/>
                </a:solidFill>
                <a:effectLst/>
              </a:rPr>
              <a: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2010: EPA released </a:t>
            </a:r>
            <a:r>
              <a:rPr lang="en-US" sz="2800" i="1" dirty="0">
                <a:solidFill>
                  <a:prstClr val="black"/>
                </a:solidFill>
                <a:latin typeface="Calibri"/>
              </a:rPr>
              <a:t>Clean Cars Standards</a:t>
            </a:r>
          </a:p>
        </p:txBody>
      </p:sp>
    </p:spTree>
    <p:extLst>
      <p:ext uri="{BB962C8B-B14F-4D97-AF65-F5344CB8AC3E}">
        <p14:creationId xmlns:p14="http://schemas.microsoft.com/office/powerpoint/2010/main" val="27954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it-IT" sz="2800" b="1" dirty="0">
                <a:solidFill>
                  <a:prstClr val="black"/>
                </a:solidFill>
                <a:latin typeface="Calibri"/>
              </a:rPr>
              <a:t>Second group of </a:t>
            </a:r>
            <a:r>
              <a:rPr lang="it-IT" sz="2800" b="1" dirty="0" err="1">
                <a:solidFill>
                  <a:prstClr val="black"/>
                </a:solidFill>
                <a:latin typeface="Calibri"/>
              </a:rPr>
              <a:t>cases</a:t>
            </a:r>
            <a:endParaRPr lang="it-IT" sz="2800" b="1"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800" b="1" i="0" dirty="0">
                <a:solidFill>
                  <a:srgbClr val="1A1A1A"/>
                </a:solidFill>
                <a:effectLst/>
              </a:rPr>
              <a:t>Friends of the Earth, Inc. et al v. Watson et al. (2002)</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rPr>
              <a:t>Friends of Earth, </a:t>
            </a:r>
            <a:r>
              <a:rPr lang="it-IT" sz="2800" dirty="0" err="1">
                <a:solidFill>
                  <a:prstClr val="black"/>
                </a:solidFill>
                <a:latin typeface="Calibri"/>
              </a:rPr>
              <a:t>other</a:t>
            </a:r>
            <a:r>
              <a:rPr lang="it-IT" sz="2800" dirty="0">
                <a:solidFill>
                  <a:prstClr val="black"/>
                </a:solidFill>
                <a:latin typeface="Calibri"/>
              </a:rPr>
              <a:t> </a:t>
            </a:r>
            <a:r>
              <a:rPr lang="it-IT" sz="2800" dirty="0" err="1">
                <a:solidFill>
                  <a:prstClr val="black"/>
                </a:solidFill>
                <a:latin typeface="Calibri"/>
              </a:rPr>
              <a:t>env</a:t>
            </a:r>
            <a:r>
              <a:rPr lang="it-IT" sz="2800" dirty="0">
                <a:solidFill>
                  <a:prstClr val="black"/>
                </a:solidFill>
                <a:latin typeface="Calibri"/>
              </a:rPr>
              <a:t>. </a:t>
            </a:r>
            <a:r>
              <a:rPr lang="it-IT" sz="2800" dirty="0" err="1">
                <a:solidFill>
                  <a:prstClr val="black"/>
                </a:solidFill>
                <a:latin typeface="Calibri"/>
              </a:rPr>
              <a:t>associations</a:t>
            </a:r>
            <a:r>
              <a:rPr lang="it-IT" sz="2800" dirty="0">
                <a:solidFill>
                  <a:prstClr val="black"/>
                </a:solidFill>
                <a:latin typeface="Calibri"/>
              </a:rPr>
              <a:t>, some </a:t>
            </a:r>
            <a:r>
              <a:rPr lang="it-IT" sz="2800" dirty="0" err="1">
                <a:solidFill>
                  <a:prstClr val="black"/>
                </a:solidFill>
                <a:latin typeface="Calibri"/>
              </a:rPr>
              <a:t>municipalities</a:t>
            </a:r>
            <a:r>
              <a:rPr lang="it-IT" sz="2800" dirty="0">
                <a:solidFill>
                  <a:prstClr val="black"/>
                </a:solidFill>
                <a:latin typeface="Calibri"/>
              </a:rPr>
              <a:t> v. </a:t>
            </a:r>
            <a:r>
              <a:rPr lang="it-IT" sz="2800" dirty="0" err="1">
                <a:solidFill>
                  <a:prstClr val="black"/>
                </a:solidFill>
                <a:latin typeface="Calibri"/>
              </a:rPr>
              <a:t>two</a:t>
            </a:r>
            <a:r>
              <a:rPr lang="it-IT" sz="2800" dirty="0">
                <a:solidFill>
                  <a:prstClr val="black"/>
                </a:solidFill>
                <a:latin typeface="Calibri"/>
              </a:rPr>
              <a:t> </a:t>
            </a:r>
            <a:r>
              <a:rPr lang="it-IT" sz="2800" dirty="0" err="1">
                <a:solidFill>
                  <a:prstClr val="black"/>
                </a:solidFill>
                <a:latin typeface="Calibri"/>
              </a:rPr>
              <a:t>agencies</a:t>
            </a:r>
            <a:r>
              <a:rPr lang="it-IT" sz="2800" dirty="0">
                <a:solidFill>
                  <a:prstClr val="black"/>
                </a:solidFill>
                <a:latin typeface="Calibri"/>
              </a:rPr>
              <a:t> </a:t>
            </a:r>
            <a:r>
              <a:rPr lang="it-IT" sz="2800" dirty="0" err="1">
                <a:solidFill>
                  <a:prstClr val="black"/>
                </a:solidFill>
                <a:latin typeface="Calibri"/>
              </a:rPr>
              <a:t>sued</a:t>
            </a:r>
            <a:r>
              <a:rPr lang="it-IT" sz="2800" dirty="0">
                <a:solidFill>
                  <a:prstClr val="black"/>
                </a:solidFill>
                <a:latin typeface="Calibri"/>
              </a:rPr>
              <a:t>:</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Overseas</a:t>
            </a:r>
            <a:r>
              <a:rPr lang="it-IT" sz="2800" b="1" dirty="0">
                <a:solidFill>
                  <a:prstClr val="black"/>
                </a:solidFill>
                <a:latin typeface="Calibri"/>
              </a:rPr>
              <a:t> Private Investment Corporation </a:t>
            </a:r>
            <a:r>
              <a:rPr lang="it-IT" sz="2800" dirty="0">
                <a:solidFill>
                  <a:prstClr val="black"/>
                </a:solidFill>
                <a:latin typeface="Calibri"/>
              </a:rPr>
              <a:t>(OPIC), </a:t>
            </a:r>
            <a:r>
              <a:rPr lang="en-US" sz="2800" dirty="0">
                <a:solidFill>
                  <a:prstClr val="black"/>
                </a:solidFill>
                <a:latin typeface="Calibri"/>
              </a:rPr>
              <a:t>the financial institution of the Government of the United States, which promotes US private investments in newly </a:t>
            </a:r>
            <a:r>
              <a:rPr lang="en-US" sz="2800" dirty="0" err="1">
                <a:solidFill>
                  <a:prstClr val="black"/>
                </a:solidFill>
                <a:latin typeface="Calibri"/>
              </a:rPr>
              <a:t>industrialised</a:t>
            </a:r>
            <a:r>
              <a:rPr lang="en-US" sz="2800" dirty="0">
                <a:solidFill>
                  <a:prstClr val="black"/>
                </a:solidFill>
                <a:latin typeface="Calibri"/>
              </a:rPr>
              <a:t> countries, within the wider framework of US foreign policy promotion</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Export-Import Bank </a:t>
            </a:r>
            <a:r>
              <a:rPr lang="en-US" sz="2800" dirty="0">
                <a:solidFill>
                  <a:prstClr val="black"/>
                </a:solidFill>
                <a:latin typeface="Calibri"/>
              </a:rPr>
              <a:t>(Ex-Im) of the United States </a:t>
            </a:r>
            <a:r>
              <a:rPr lang="it-IT" sz="2800" dirty="0">
                <a:solidFill>
                  <a:prstClr val="black"/>
                </a:solidFill>
                <a:latin typeface="Calibri"/>
              </a:rPr>
              <a:t>.</a:t>
            </a:r>
          </a:p>
        </p:txBody>
      </p:sp>
    </p:spTree>
    <p:extLst>
      <p:ext uri="{BB962C8B-B14F-4D97-AF65-F5344CB8AC3E}">
        <p14:creationId xmlns:p14="http://schemas.microsoft.com/office/powerpoint/2010/main" val="158725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WHY?</a:t>
            </a: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plaintiffs in this action claimed that the OPIC should start conducting </a:t>
            </a:r>
            <a:r>
              <a:rPr lang="en-US" sz="2800" u="sng" dirty="0">
                <a:solidFill>
                  <a:prstClr val="black"/>
                </a:solidFill>
                <a:latin typeface="Calibri"/>
              </a:rPr>
              <a:t>environmental impact assessments regarding its investment procedures, taking into account any possible climate impact </a:t>
            </a:r>
            <a:r>
              <a:rPr lang="en-US" sz="2800" dirty="0">
                <a:solidFill>
                  <a:prstClr val="black"/>
                </a:solidFill>
                <a:latin typeface="Calibri"/>
              </a:rPr>
              <a:t>of the</a:t>
            </a:r>
          </a:p>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      infrastructures financed by the OPIC itself.</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rPr>
              <a:t>Application of National </a:t>
            </a:r>
            <a:r>
              <a:rPr lang="it-IT" sz="2800" dirty="0" err="1">
                <a:solidFill>
                  <a:prstClr val="black"/>
                </a:solidFill>
                <a:latin typeface="Calibri"/>
              </a:rPr>
              <a:t>Environmental</a:t>
            </a:r>
            <a:r>
              <a:rPr lang="it-IT" sz="2800" dirty="0">
                <a:solidFill>
                  <a:prstClr val="black"/>
                </a:solidFill>
                <a:latin typeface="Calibri"/>
              </a:rPr>
              <a:t> </a:t>
            </a:r>
            <a:r>
              <a:rPr lang="it-IT" sz="2800" dirty="0" err="1">
                <a:solidFill>
                  <a:prstClr val="black"/>
                </a:solidFill>
                <a:latin typeface="Calibri"/>
              </a:rPr>
              <a:t>Protection</a:t>
            </a:r>
            <a:r>
              <a:rPr lang="it-IT" sz="2800" dirty="0">
                <a:solidFill>
                  <a:prstClr val="black"/>
                </a:solidFill>
                <a:latin typeface="Calibri"/>
              </a:rPr>
              <a:t> Act (NEPA) </a:t>
            </a:r>
            <a:endParaRPr lang="en-US" sz="2800" dirty="0">
              <a:solidFill>
                <a:prstClr val="black"/>
              </a:solidFill>
              <a:latin typeface="Calibri"/>
            </a:endParaRPr>
          </a:p>
        </p:txBody>
      </p:sp>
    </p:spTree>
    <p:extLst>
      <p:ext uri="{BB962C8B-B14F-4D97-AF65-F5344CB8AC3E}">
        <p14:creationId xmlns:p14="http://schemas.microsoft.com/office/powerpoint/2010/main" val="2839976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it-IT" sz="2800" b="1" dirty="0">
                <a:solidFill>
                  <a:prstClr val="black"/>
                </a:solidFill>
                <a:latin typeface="Calibri"/>
              </a:rPr>
              <a:t>Third group of </a:t>
            </a:r>
            <a:r>
              <a:rPr lang="it-IT" sz="2800" b="1" dirty="0" err="1">
                <a:solidFill>
                  <a:prstClr val="black"/>
                </a:solidFill>
                <a:latin typeface="Calibri"/>
              </a:rPr>
              <a:t>cases</a:t>
            </a:r>
            <a:endParaRPr lang="it-IT" sz="2800" b="1"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t>PETITION TO THE INTER AMERICAN COMMISSION ON HUMAN RIGHTS SEEKING RELIEF FROM VIOLATIONS RESULTING FROM GLOBAL WARMING CAUSED BY ACTS AND OMISSIONS OF THE UNITED STATES</a:t>
            </a: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In 2005, the Chair of the Inuit Circumpolar Conference filed a petition against the United States with the Inter-American Commission on Human Rights (IACHR), an independent body of the Organization of American States </a:t>
            </a:r>
          </a:p>
        </p:txBody>
      </p:sp>
    </p:spTree>
    <p:extLst>
      <p:ext uri="{BB962C8B-B14F-4D97-AF65-F5344CB8AC3E}">
        <p14:creationId xmlns:p14="http://schemas.microsoft.com/office/powerpoint/2010/main" val="366512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69386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The petition </a:t>
            </a:r>
            <a:r>
              <a:rPr lang="en-US" sz="2800" dirty="0">
                <a:solidFill>
                  <a:prstClr val="black"/>
                </a:solidFill>
                <a:latin typeface="Calibri"/>
              </a:rPr>
              <a:t>alleged that the United States committed </a:t>
            </a:r>
            <a:r>
              <a:rPr lang="en-US" sz="2800" b="1" dirty="0">
                <a:solidFill>
                  <a:prstClr val="black"/>
                </a:solidFill>
                <a:latin typeface="Calibri"/>
              </a:rPr>
              <a:t>human rights violations </a:t>
            </a:r>
            <a:r>
              <a:rPr lang="en-US" sz="2800" dirty="0">
                <a:solidFill>
                  <a:prstClr val="black"/>
                </a:solidFill>
                <a:latin typeface="Calibri"/>
              </a:rPr>
              <a:t>against the Inuit people of the United States and Canada</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by failing to restrict GHGs emissions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which resulted in </a:t>
            </a:r>
            <a:r>
              <a:rPr lang="en-US" sz="2800" b="1" dirty="0">
                <a:solidFill>
                  <a:prstClr val="black"/>
                </a:solidFill>
                <a:latin typeface="Calibri"/>
              </a:rPr>
              <a:t>climate change and harm to Inuit </a:t>
            </a:r>
            <a:r>
              <a:rPr lang="en-US" sz="2800" dirty="0">
                <a:solidFill>
                  <a:prstClr val="black"/>
                </a:solidFill>
                <a:latin typeface="Calibri"/>
              </a:rPr>
              <a:t>culture, life, and physical integrity</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requested </a:t>
            </a:r>
            <a:r>
              <a:rPr lang="en-US" sz="2800" dirty="0">
                <a:solidFill>
                  <a:prstClr val="black"/>
                </a:solidFill>
                <a:latin typeface="Calibri"/>
              </a:rPr>
              <a:t>a strong stance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declaring that the United States is responsible for violations of the </a:t>
            </a:r>
            <a:r>
              <a:rPr lang="en-US" sz="2800" i="1" dirty="0">
                <a:solidFill>
                  <a:prstClr val="black"/>
                </a:solidFill>
                <a:latin typeface="Calibri"/>
              </a:rPr>
              <a:t>American Declaration of the Rights and Duties of Man</a:t>
            </a:r>
            <a:r>
              <a:rPr lang="en-US" sz="2800" dirty="0">
                <a:solidFill>
                  <a:prstClr val="black"/>
                </a:solidFill>
                <a:latin typeface="Calibri"/>
              </a:rPr>
              <a:t>,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Recommending that the United States take measures to limit GHG emissions and protect the Inuit people.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p:txBody>
      </p:sp>
    </p:spTree>
    <p:extLst>
      <p:ext uri="{BB962C8B-B14F-4D97-AF65-F5344CB8AC3E}">
        <p14:creationId xmlns:p14="http://schemas.microsoft.com/office/powerpoint/2010/main" val="355702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249299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b="1" dirty="0">
                <a:solidFill>
                  <a:prstClr val="black"/>
                </a:solidFill>
                <a:latin typeface="Calibri"/>
              </a:rPr>
              <a:t>The Commission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dirty="0">
                <a:solidFill>
                  <a:prstClr val="black"/>
                </a:solidFill>
                <a:latin typeface="Calibri"/>
              </a:rPr>
              <a:t>it would not process the petition </a:t>
            </a:r>
            <a:r>
              <a:rPr lang="en-US" sz="2600" b="1" dirty="0">
                <a:solidFill>
                  <a:prstClr val="black"/>
                </a:solidFill>
                <a:latin typeface="Calibri"/>
              </a:rPr>
              <a:t>“at present”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dirty="0">
                <a:solidFill>
                  <a:prstClr val="black"/>
                </a:solidFill>
                <a:latin typeface="Calibri"/>
              </a:rPr>
              <a:t>explaining that it was not able to determine, based on the information in the petition, </a:t>
            </a:r>
            <a:r>
              <a:rPr lang="en-US" sz="2600" u="sng" dirty="0">
                <a:solidFill>
                  <a:prstClr val="black"/>
                </a:solidFill>
                <a:latin typeface="Calibri"/>
              </a:rPr>
              <a:t>whether the facts alleged would support a finding that the rights protected by the Declaration had been violated.</a:t>
            </a:r>
          </a:p>
        </p:txBody>
      </p:sp>
    </p:spTree>
    <p:extLst>
      <p:ext uri="{BB962C8B-B14F-4D97-AF65-F5344CB8AC3E}">
        <p14:creationId xmlns:p14="http://schemas.microsoft.com/office/powerpoint/2010/main" val="19811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Summary</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1280458" y="1494447"/>
            <a:ext cx="7540014" cy="5940088"/>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it-IT" sz="2800" dirty="0" err="1">
                <a:solidFill>
                  <a:prstClr val="black"/>
                </a:solidFill>
                <a:latin typeface="Calibri"/>
              </a:rPr>
              <a:t>Introduction</a:t>
            </a:r>
            <a:r>
              <a:rPr lang="it-IT" sz="2800" dirty="0">
                <a:solidFill>
                  <a:prstClr val="black"/>
                </a:solidFill>
                <a:latin typeface="Calibri"/>
              </a:rPr>
              <a:t>: the </a:t>
            </a:r>
            <a:r>
              <a:rPr lang="it-IT" sz="2800" dirty="0" err="1">
                <a:solidFill>
                  <a:prstClr val="black"/>
                </a:solidFill>
                <a:latin typeface="Calibri"/>
              </a:rPr>
              <a:t>interest</a:t>
            </a:r>
            <a:r>
              <a:rPr lang="it-IT" sz="2800" dirty="0">
                <a:solidFill>
                  <a:prstClr val="black"/>
                </a:solidFill>
                <a:latin typeface="Calibri"/>
              </a:rPr>
              <a:t> of </a:t>
            </a:r>
            <a:r>
              <a:rPr lang="it-IT" sz="2800" dirty="0" err="1">
                <a:solidFill>
                  <a:prstClr val="black"/>
                </a:solidFill>
                <a:latin typeface="Calibri"/>
              </a:rPr>
              <a:t>climate</a:t>
            </a:r>
            <a:r>
              <a:rPr lang="it-IT" sz="2800" dirty="0">
                <a:solidFill>
                  <a:prstClr val="black"/>
                </a:solidFill>
                <a:latin typeface="Calibri"/>
              </a:rPr>
              <a:t> </a:t>
            </a:r>
            <a:r>
              <a:rPr lang="it-IT" sz="2800" dirty="0" err="1">
                <a:solidFill>
                  <a:prstClr val="black"/>
                </a:solidFill>
                <a:latin typeface="Calibri"/>
              </a:rPr>
              <a:t>change</a:t>
            </a:r>
            <a:r>
              <a:rPr lang="it-IT" sz="2800" dirty="0">
                <a:solidFill>
                  <a:prstClr val="black"/>
                </a:solidFill>
                <a:latin typeface="Calibri"/>
              </a:rPr>
              <a:t> </a:t>
            </a:r>
            <a:r>
              <a:rPr lang="it-IT" sz="2800" dirty="0" err="1">
                <a:solidFill>
                  <a:prstClr val="black"/>
                </a:solidFill>
                <a:latin typeface="Calibri"/>
              </a:rPr>
              <a:t>litigation</a:t>
            </a:r>
            <a:r>
              <a:rPr lang="it-IT" sz="2800" dirty="0">
                <a:solidFill>
                  <a:prstClr val="black"/>
                </a:solidFill>
                <a:latin typeface="Calibri"/>
              </a:rPr>
              <a:t> from a comparative point of </a:t>
            </a:r>
            <a:r>
              <a:rPr lang="it-IT" sz="2800" dirty="0" err="1">
                <a:solidFill>
                  <a:prstClr val="black"/>
                </a:solidFill>
                <a:latin typeface="Calibri"/>
              </a:rPr>
              <a:t>view</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it-IT" sz="2800" dirty="0">
                <a:solidFill>
                  <a:prstClr val="black"/>
                </a:solidFill>
                <a:latin typeface="Calibri"/>
              </a:rPr>
              <a:t>The </a:t>
            </a:r>
            <a:r>
              <a:rPr lang="it-IT" sz="2800" dirty="0" err="1">
                <a:solidFill>
                  <a:prstClr val="black"/>
                </a:solidFill>
                <a:latin typeface="Calibri"/>
              </a:rPr>
              <a:t>wave</a:t>
            </a:r>
            <a:r>
              <a:rPr lang="it-IT" sz="2800" dirty="0">
                <a:solidFill>
                  <a:prstClr val="black"/>
                </a:solidFill>
                <a:latin typeface="Calibri"/>
              </a:rPr>
              <a:t> of </a:t>
            </a: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litigation</a:t>
            </a:r>
            <a:r>
              <a:rPr lang="it-IT" sz="2800" i="1" dirty="0">
                <a:solidFill>
                  <a:prstClr val="black"/>
                </a:solidFill>
                <a:latin typeface="Calibri"/>
              </a:rPr>
              <a:t> </a:t>
            </a:r>
            <a:r>
              <a:rPr lang="it-IT" sz="2800" dirty="0">
                <a:solidFill>
                  <a:prstClr val="black"/>
                </a:solidFill>
                <a:latin typeface="Calibri"/>
              </a:rPr>
              <a:t>in the United States</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it-IT" sz="2800" dirty="0">
                <a:solidFill>
                  <a:prstClr val="black"/>
                </a:solidFill>
                <a:latin typeface="Calibri"/>
              </a:rPr>
              <a:t>The </a:t>
            </a:r>
            <a:r>
              <a:rPr lang="it-IT" sz="2800" dirty="0" err="1">
                <a:solidFill>
                  <a:prstClr val="black"/>
                </a:solidFill>
                <a:latin typeface="Calibri"/>
              </a:rPr>
              <a:t>different</a:t>
            </a:r>
            <a:r>
              <a:rPr lang="it-IT" sz="2800" dirty="0">
                <a:solidFill>
                  <a:prstClr val="black"/>
                </a:solidFill>
                <a:latin typeface="Calibri"/>
              </a:rPr>
              <a:t> </a:t>
            </a:r>
            <a:r>
              <a:rPr lang="it-IT" sz="2800" dirty="0" err="1">
                <a:solidFill>
                  <a:prstClr val="black"/>
                </a:solidFill>
                <a:latin typeface="Calibri"/>
              </a:rPr>
              <a:t>issues</a:t>
            </a:r>
            <a:r>
              <a:rPr lang="it-IT" sz="2800" dirty="0">
                <a:solidFill>
                  <a:prstClr val="black"/>
                </a:solidFill>
                <a:latin typeface="Calibri"/>
              </a:rPr>
              <a:t> in </a:t>
            </a: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litigation</a:t>
            </a:r>
            <a:r>
              <a:rPr lang="it-IT" sz="2800" i="1" dirty="0">
                <a:solidFill>
                  <a:prstClr val="black"/>
                </a:solidFill>
                <a:latin typeface="Calibri"/>
              </a:rPr>
              <a:t> (</a:t>
            </a:r>
            <a:r>
              <a:rPr lang="it-IT" sz="2800" i="1" dirty="0" err="1">
                <a:solidFill>
                  <a:prstClr val="black"/>
                </a:solidFill>
                <a:latin typeface="Calibri"/>
              </a:rPr>
              <a:t>regulatory</a:t>
            </a:r>
            <a:r>
              <a:rPr lang="it-IT" sz="2800" i="1" dirty="0">
                <a:solidFill>
                  <a:prstClr val="black"/>
                </a:solidFill>
                <a:latin typeface="Calibri"/>
              </a:rPr>
              <a:t>, Common </a:t>
            </a:r>
            <a:r>
              <a:rPr lang="it-IT" sz="2800" i="1" dirty="0" err="1">
                <a:solidFill>
                  <a:prstClr val="black"/>
                </a:solidFill>
                <a:latin typeface="Calibri"/>
              </a:rPr>
              <a:t>law</a:t>
            </a:r>
            <a:r>
              <a:rPr lang="it-IT" sz="2800" i="1" dirty="0">
                <a:solidFill>
                  <a:prstClr val="black"/>
                </a:solidFill>
                <a:latin typeface="Calibri"/>
              </a:rPr>
              <a:t>, human </a:t>
            </a:r>
            <a:r>
              <a:rPr lang="it-IT" sz="2800" i="1" dirty="0" err="1">
                <a:solidFill>
                  <a:prstClr val="black"/>
                </a:solidFill>
                <a:latin typeface="Calibri"/>
              </a:rPr>
              <a:t>rights</a:t>
            </a:r>
            <a:r>
              <a:rPr lang="it-IT" sz="2800" i="1" dirty="0">
                <a:solidFill>
                  <a:prstClr val="black"/>
                </a:solidFill>
                <a:latin typeface="Calibri"/>
              </a:rPr>
              <a:t>, Public trust)</a:t>
            </a:r>
            <a:endParaRPr lang="it-IT" sz="2800" dirty="0">
              <a:solidFill>
                <a:prstClr val="black"/>
              </a:solidFill>
              <a:latin typeface="Calibri"/>
            </a:endParaRPr>
          </a:p>
          <a:p>
            <a:pPr marL="457200" indent="-457200">
              <a:buAutoNum type="arabicPeriod" startAt="3"/>
            </a:pP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litigation</a:t>
            </a:r>
            <a:r>
              <a:rPr lang="it-IT" sz="2800" i="1" dirty="0">
                <a:solidFill>
                  <a:prstClr val="black"/>
                </a:solidFill>
                <a:latin typeface="Calibri"/>
              </a:rPr>
              <a:t> </a:t>
            </a:r>
            <a:r>
              <a:rPr lang="it-IT" sz="2800" dirty="0">
                <a:solidFill>
                  <a:prstClr val="black"/>
                </a:solidFill>
                <a:latin typeface="Calibri"/>
              </a:rPr>
              <a:t>in Europe: a </a:t>
            </a:r>
            <a:r>
              <a:rPr lang="it-IT" sz="2800" dirty="0" err="1">
                <a:solidFill>
                  <a:prstClr val="black"/>
                </a:solidFill>
                <a:latin typeface="Calibri"/>
              </a:rPr>
              <a:t>different</a:t>
            </a:r>
            <a:r>
              <a:rPr lang="it-IT" sz="2800" dirty="0">
                <a:solidFill>
                  <a:prstClr val="black"/>
                </a:solidFill>
                <a:latin typeface="Calibri"/>
              </a:rPr>
              <a:t> </a:t>
            </a:r>
            <a:r>
              <a:rPr lang="it-IT" sz="2800" dirty="0" err="1">
                <a:solidFill>
                  <a:prstClr val="black"/>
                </a:solidFill>
                <a:latin typeface="Calibri"/>
              </a:rPr>
              <a:t>perspective</a:t>
            </a:r>
            <a:r>
              <a:rPr lang="it-IT" sz="2800" dirty="0">
                <a:solidFill>
                  <a:prstClr val="black"/>
                </a:solidFill>
                <a:latin typeface="Calibri"/>
              </a:rPr>
              <a:t>: NL, B, CH, EI, F, D, NL</a:t>
            </a:r>
          </a:p>
          <a:p>
            <a:pPr marL="457200" indent="-457200">
              <a:buAutoNum type="arabicPeriod" startAt="3"/>
            </a:pPr>
            <a:r>
              <a:rPr lang="it-IT" sz="2800" dirty="0">
                <a:solidFill>
                  <a:prstClr val="black"/>
                </a:solidFill>
                <a:latin typeface="Calibri"/>
              </a:rPr>
              <a:t>The «</a:t>
            </a:r>
            <a:r>
              <a:rPr lang="it-IT" sz="2800" dirty="0" err="1">
                <a:solidFill>
                  <a:prstClr val="black"/>
                </a:solidFill>
                <a:latin typeface="Calibri"/>
              </a:rPr>
              <a:t>European</a:t>
            </a:r>
            <a:r>
              <a:rPr lang="it-IT" sz="2800" dirty="0">
                <a:solidFill>
                  <a:prstClr val="black"/>
                </a:solidFill>
                <a:latin typeface="Calibri"/>
              </a:rPr>
              <a:t>» case: </a:t>
            </a:r>
            <a:r>
              <a:rPr lang="it-IT" sz="2800" i="1" dirty="0">
                <a:solidFill>
                  <a:prstClr val="black"/>
                </a:solidFill>
                <a:latin typeface="Calibri"/>
              </a:rPr>
              <a:t>Carvalho &amp; Others </a:t>
            </a:r>
          </a:p>
          <a:p>
            <a:pPr marL="457200" indent="-457200">
              <a:buAutoNum type="arabicPeriod" startAt="3"/>
            </a:pPr>
            <a:r>
              <a:rPr lang="it-IT" sz="2800" dirty="0">
                <a:solidFill>
                  <a:prstClr val="black"/>
                </a:solidFill>
                <a:latin typeface="Calibri"/>
              </a:rPr>
              <a:t>Some </a:t>
            </a:r>
            <a:r>
              <a:rPr lang="it-IT" sz="2800" dirty="0" err="1">
                <a:solidFill>
                  <a:prstClr val="black"/>
                </a:solidFill>
                <a:latin typeface="Calibri"/>
              </a:rPr>
              <a:t>conclusions</a:t>
            </a: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800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Fourth series of cases: </a:t>
            </a:r>
            <a:r>
              <a:rPr lang="en-US" sz="2800" b="1" dirty="0">
                <a:solidFill>
                  <a:prstClr val="black"/>
                </a:solidFill>
                <a:latin typeface="Calibri"/>
              </a:rPr>
              <a:t>tort cases </a:t>
            </a:r>
          </a:p>
          <a:p>
            <a:pPr marR="0" lvl="0" algn="l" defTabSz="914400" rtl="0" eaLnBrk="1" fontAlgn="auto" latinLnBrk="0" hangingPunct="1">
              <a:lnSpc>
                <a:spcPct val="100000"/>
              </a:lnSpc>
              <a:spcBef>
                <a:spcPts val="0"/>
              </a:spcBef>
              <a:spcAft>
                <a:spcPts val="0"/>
              </a:spcAft>
              <a:buClrTx/>
              <a:buSzTx/>
              <a:tabLst/>
              <a:defRPr/>
            </a:pPr>
            <a:endParaRPr lang="en-US" sz="2800" b="1"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unquestionable difficulties: </a:t>
            </a: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a:solidFill>
                  <a:prstClr val="black"/>
                </a:solidFill>
                <a:latin typeface="Calibri"/>
              </a:rPr>
              <a:t>Standing</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err="1">
                <a:solidFill>
                  <a:prstClr val="black"/>
                </a:solidFill>
                <a:latin typeface="Calibri"/>
              </a:rPr>
              <a:t>Causal</a:t>
            </a:r>
            <a:r>
              <a:rPr lang="it-IT" sz="2800" dirty="0">
                <a:solidFill>
                  <a:prstClr val="black"/>
                </a:solidFill>
                <a:latin typeface="Calibri"/>
              </a:rPr>
              <a:t> linkage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err="1">
                <a:solidFill>
                  <a:prstClr val="black"/>
                </a:solidFill>
                <a:latin typeface="Calibri"/>
              </a:rPr>
              <a:t>Damage</a:t>
            </a:r>
            <a:r>
              <a:rPr lang="it-IT" sz="2800" dirty="0">
                <a:solidFill>
                  <a:prstClr val="black"/>
                </a:solidFill>
                <a:latin typeface="Calibri"/>
              </a:rPr>
              <a:t> </a:t>
            </a:r>
            <a:r>
              <a:rPr lang="it-IT" sz="2800" dirty="0" err="1">
                <a:solidFill>
                  <a:prstClr val="black"/>
                </a:solidFill>
                <a:latin typeface="Calibri"/>
              </a:rPr>
              <a:t>assessment</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err="1">
                <a:solidFill>
                  <a:prstClr val="black"/>
                </a:solidFill>
                <a:latin typeface="Calibri"/>
              </a:rPr>
              <a:t>Identification</a:t>
            </a:r>
            <a:r>
              <a:rPr lang="it-IT" sz="2800" dirty="0">
                <a:solidFill>
                  <a:prstClr val="black"/>
                </a:solidFill>
                <a:latin typeface="Calibri"/>
              </a:rPr>
              <a:t> of </a:t>
            </a:r>
            <a:r>
              <a:rPr lang="it-IT" sz="2800" dirty="0" err="1">
                <a:solidFill>
                  <a:prstClr val="black"/>
                </a:solidFill>
                <a:latin typeface="Calibri"/>
              </a:rPr>
              <a:t>responsible</a:t>
            </a:r>
            <a:r>
              <a:rPr lang="it-IT" sz="2800" dirty="0">
                <a:solidFill>
                  <a:prstClr val="black"/>
                </a:solidFill>
                <a:latin typeface="Calibri"/>
              </a:rPr>
              <a:t> parties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err="1">
                <a:solidFill>
                  <a:prstClr val="black"/>
                </a:solidFill>
                <a:latin typeface="Calibri"/>
              </a:rPr>
              <a:t>Political</a:t>
            </a:r>
            <a:r>
              <a:rPr lang="it-IT" sz="2800" dirty="0">
                <a:solidFill>
                  <a:prstClr val="black"/>
                </a:solidFill>
                <a:latin typeface="Calibri"/>
              </a:rPr>
              <a:t> </a:t>
            </a:r>
            <a:r>
              <a:rPr lang="it-IT" sz="2800" dirty="0" err="1">
                <a:solidFill>
                  <a:prstClr val="black"/>
                </a:solidFill>
                <a:latin typeface="Calibri"/>
              </a:rPr>
              <a:t>questions</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2800" dirty="0">
              <a:solidFill>
                <a:prstClr val="black"/>
              </a:solidFill>
              <a:latin typeface="Calibri"/>
            </a:endParaRPr>
          </a:p>
        </p:txBody>
      </p:sp>
    </p:spTree>
    <p:extLst>
      <p:ext uri="{BB962C8B-B14F-4D97-AF65-F5344CB8AC3E}">
        <p14:creationId xmlns:p14="http://schemas.microsoft.com/office/powerpoint/2010/main" val="394347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i="0" dirty="0">
                <a:solidFill>
                  <a:srgbClr val="242021"/>
                </a:solidFill>
                <a:effectLst/>
              </a:rPr>
              <a:t>Connecticut v. American Electric Power </a:t>
            </a:r>
            <a:r>
              <a:rPr lang="en-US" sz="2800" b="0" i="0" dirty="0">
                <a:solidFill>
                  <a:srgbClr val="242021"/>
                </a:solidFill>
                <a:effectLst/>
              </a:rPr>
              <a:t>(2009)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srgbClr val="242021"/>
              </a:solidFill>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0" dirty="0">
                <a:solidFill>
                  <a:srgbClr val="242021"/>
                </a:solidFill>
                <a:effectLst/>
              </a:rPr>
              <a:t>eight states and the city of New York brought an action against five important fuel manufacturers, allegedly the main parties responsible for CO2 emissions in the United States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0" dirty="0">
                <a:solidFill>
                  <a:srgbClr val="242021"/>
                </a:solidFill>
                <a:effectLst/>
              </a:rPr>
              <a:t>lawsuit based in the</a:t>
            </a:r>
            <a:r>
              <a:rPr lang="en-US" sz="2800" b="1" i="0" dirty="0">
                <a:solidFill>
                  <a:srgbClr val="242021"/>
                </a:solidFill>
                <a:effectLst/>
              </a:rPr>
              <a:t> </a:t>
            </a:r>
            <a:r>
              <a:rPr lang="en-US" sz="2800" b="1" dirty="0">
                <a:solidFill>
                  <a:srgbClr val="242021"/>
                </a:solidFill>
                <a:effectLst/>
              </a:rPr>
              <a:t>tort of public nuisance</a:t>
            </a:r>
            <a:r>
              <a:rPr lang="en-US" sz="2800" b="0" i="0" dirty="0">
                <a:solidFill>
                  <a:srgbClr val="242021"/>
                </a:solidFill>
                <a:effectLst/>
              </a:rPr>
              <a:t>,  which can be defined as </a:t>
            </a:r>
            <a:r>
              <a:rPr lang="en-US" sz="2800" b="1" i="1" dirty="0">
                <a:solidFill>
                  <a:srgbClr val="242021"/>
                </a:solidFill>
                <a:effectLst/>
              </a:rPr>
              <a:t>a </a:t>
            </a:r>
            <a:r>
              <a:rPr lang="en-US" sz="2800" b="1" i="1" dirty="0" err="1">
                <a:solidFill>
                  <a:srgbClr val="242021"/>
                </a:solidFill>
                <a:effectLst/>
              </a:rPr>
              <a:t>behaviour</a:t>
            </a:r>
            <a:r>
              <a:rPr lang="en-US" sz="2800" b="1" i="1" dirty="0">
                <a:solidFill>
                  <a:srgbClr val="242021"/>
                </a:solidFill>
                <a:effectLst/>
              </a:rPr>
              <a:t>, which obstructs the exercise of rights common to all.</a:t>
            </a:r>
            <a:endParaRPr lang="en-US" sz="2800" b="1" i="1" dirty="0">
              <a:solidFill>
                <a:prstClr val="black"/>
              </a:solidFill>
            </a:endParaRPr>
          </a:p>
        </p:txBody>
      </p:sp>
    </p:spTree>
    <p:extLst>
      <p:ext uri="{BB962C8B-B14F-4D97-AF65-F5344CB8AC3E}">
        <p14:creationId xmlns:p14="http://schemas.microsoft.com/office/powerpoint/2010/main" val="1358541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955203"/>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breach of the duty of care against defendants was</a:t>
            </a:r>
          </a:p>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described as follows:</a:t>
            </a: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400" i="1" dirty="0">
                <a:solidFill>
                  <a:prstClr val="black"/>
                </a:solidFill>
                <a:latin typeface="Calibri"/>
              </a:rPr>
              <a:t>“Defendants, by their emissions of carbon dioxide from the combustion of fossil fuels at electric generating facilities, are knowingly, intentionally or negligently creating, maintaining or contributing to a public nuisance – global warming – injurious to the plaintiffs and their citizens and residents”.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suit was never decided at first instance because the Court turned down the claim on the grounds that it was a </a:t>
            </a:r>
            <a:r>
              <a:rPr lang="en-US" sz="2800" b="1" dirty="0">
                <a:solidFill>
                  <a:prstClr val="black"/>
                </a:solidFill>
                <a:latin typeface="Calibri"/>
              </a:rPr>
              <a:t>“nonjusticiable political question”. </a:t>
            </a:r>
            <a:endParaRPr lang="en-US" sz="2800" b="1" i="1" dirty="0">
              <a:solidFill>
                <a:prstClr val="black"/>
              </a:solidFill>
              <a:latin typeface="Calibri"/>
            </a:endParaRPr>
          </a:p>
        </p:txBody>
      </p:sp>
    </p:spTree>
    <p:extLst>
      <p:ext uri="{BB962C8B-B14F-4D97-AF65-F5344CB8AC3E}">
        <p14:creationId xmlns:p14="http://schemas.microsoft.com/office/powerpoint/2010/main" val="2682373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Korsinski</a:t>
            </a:r>
            <a:r>
              <a:rPr lang="it-IT" sz="2800" b="1" dirty="0">
                <a:solidFill>
                  <a:prstClr val="black"/>
                </a:solidFill>
                <a:latin typeface="Calibri"/>
              </a:rPr>
              <a:t> v. United States EPA (2005)</a:t>
            </a:r>
          </a:p>
          <a:p>
            <a:pPr marR="0" lvl="0" algn="l" defTabSz="914400" rtl="0" eaLnBrk="1" fontAlgn="auto" latinLnBrk="0" hangingPunct="1">
              <a:lnSpc>
                <a:spcPct val="100000"/>
              </a:lnSpc>
              <a:spcBef>
                <a:spcPts val="0"/>
              </a:spcBef>
              <a:spcAft>
                <a:spcPts val="0"/>
              </a:spcAft>
              <a:buClrTx/>
              <a:buSzTx/>
              <a:tabLst/>
              <a:defRPr/>
            </a:pPr>
            <a:r>
              <a:rPr lang="it-IT" sz="2800" b="1" dirty="0">
                <a:solidFill>
                  <a:prstClr val="black"/>
                </a:solidFill>
                <a:latin typeface="Calibri"/>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tort</a:t>
            </a:r>
            <a:r>
              <a:rPr lang="it-IT" sz="2800" b="1" dirty="0">
                <a:solidFill>
                  <a:prstClr val="black"/>
                </a:solidFill>
                <a:latin typeface="Calibri"/>
              </a:rPr>
              <a:t> of public </a:t>
            </a:r>
            <a:r>
              <a:rPr lang="it-IT" sz="2800" b="1" dirty="0" err="1">
                <a:solidFill>
                  <a:prstClr val="black"/>
                </a:solidFill>
                <a:latin typeface="Calibri"/>
              </a:rPr>
              <a:t>nuisance</a:t>
            </a:r>
            <a:r>
              <a:rPr lang="it-IT" sz="2800" b="1" dirty="0">
                <a:solidFill>
                  <a:prstClr val="black"/>
                </a:solidFill>
                <a:latin typeface="Calibri"/>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err="1">
                <a:solidFill>
                  <a:prstClr val="black"/>
                </a:solidFill>
                <a:latin typeface="Calibri"/>
              </a:rPr>
              <a:t>Mr</a:t>
            </a:r>
            <a:r>
              <a:rPr lang="en-US" sz="2800" dirty="0">
                <a:solidFill>
                  <a:prstClr val="black"/>
                </a:solidFill>
                <a:latin typeface="Calibri"/>
              </a:rPr>
              <a:t> </a:t>
            </a:r>
            <a:r>
              <a:rPr lang="en-US" sz="2800" dirty="0" err="1">
                <a:solidFill>
                  <a:prstClr val="black"/>
                </a:solidFill>
                <a:latin typeface="Calibri"/>
              </a:rPr>
              <a:t>Korsinski</a:t>
            </a:r>
            <a:r>
              <a:rPr lang="en-US" sz="2800" dirty="0">
                <a:solidFill>
                  <a:prstClr val="black"/>
                </a:solidFill>
                <a:latin typeface="Calibri"/>
              </a:rPr>
              <a:t> sued the Environmental Protection Agency for tort of public nuisance.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plaintiff’s claims, mainly based on the same demands made in </a:t>
            </a:r>
            <a:r>
              <a:rPr lang="en-US" sz="2800" i="1" dirty="0">
                <a:solidFill>
                  <a:prstClr val="black"/>
                </a:solidFill>
                <a:latin typeface="Calibri"/>
              </a:rPr>
              <a:t>Connecticut v. American Electric Power</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turned down for </a:t>
            </a:r>
            <a:r>
              <a:rPr lang="en-US" sz="2800" b="1" dirty="0">
                <a:solidFill>
                  <a:prstClr val="black"/>
                </a:solidFill>
                <a:latin typeface="Calibri"/>
              </a:rPr>
              <a:t>inability to prove a specific injury</a:t>
            </a:r>
          </a:p>
        </p:txBody>
      </p:sp>
    </p:spTree>
    <p:extLst>
      <p:ext uri="{BB962C8B-B14F-4D97-AF65-F5344CB8AC3E}">
        <p14:creationId xmlns:p14="http://schemas.microsoft.com/office/powerpoint/2010/main" val="3970075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693866"/>
          </a:xfrm>
          <a:prstGeom prst="rect">
            <a:avLst/>
          </a:prstGeom>
          <a:noFill/>
        </p:spPr>
        <p:txBody>
          <a:bodyPr wrap="square" rtlCol="0">
            <a:spAutoFit/>
          </a:bodyPr>
          <a:lstStyle/>
          <a:p>
            <a:pPr marL="342900" indent="-342900">
              <a:buFont typeface="Wingdings" panose="05000000000000000000" pitchFamily="2" charset="2"/>
              <a:buChar char="Ø"/>
              <a:defRPr/>
            </a:pPr>
            <a:r>
              <a:rPr lang="it-IT" sz="2800" b="1" dirty="0">
                <a:solidFill>
                  <a:prstClr val="black"/>
                </a:solidFill>
                <a:latin typeface="Calibri"/>
              </a:rPr>
              <a:t>Comer v. Murphy </a:t>
            </a:r>
          </a:p>
          <a:p>
            <a:pPr marL="342900" indent="-342900">
              <a:buFont typeface="Wingdings" panose="05000000000000000000" pitchFamily="2" charset="2"/>
              <a:buChar char="Ø"/>
              <a:defRPr/>
            </a:pPr>
            <a:r>
              <a:rPr lang="it-IT" sz="2800" i="1" dirty="0">
                <a:solidFill>
                  <a:prstClr val="black"/>
                </a:solidFill>
                <a:latin typeface="Calibri"/>
              </a:rPr>
              <a:t>“the first </a:t>
            </a: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liability </a:t>
            </a:r>
            <a:r>
              <a:rPr lang="it-IT" sz="2800" i="1" dirty="0" err="1">
                <a:solidFill>
                  <a:prstClr val="black"/>
                </a:solidFill>
                <a:latin typeface="Calibri"/>
              </a:rPr>
              <a:t>damages</a:t>
            </a:r>
            <a:r>
              <a:rPr lang="it-IT" sz="2800" i="1" dirty="0">
                <a:solidFill>
                  <a:prstClr val="black"/>
                </a:solidFill>
                <a:latin typeface="Calibri"/>
              </a:rPr>
              <a:t> </a:t>
            </a:r>
            <a:r>
              <a:rPr lang="it-IT" sz="2800" i="1" dirty="0" err="1">
                <a:solidFill>
                  <a:prstClr val="black"/>
                </a:solidFill>
                <a:latin typeface="Calibri"/>
              </a:rPr>
              <a:t>suit</a:t>
            </a:r>
            <a:r>
              <a:rPr lang="it-IT" sz="2800" i="1" dirty="0">
                <a:solidFill>
                  <a:prstClr val="black"/>
                </a:solidFill>
                <a:latin typeface="Calibri"/>
              </a:rPr>
              <a:t>” </a:t>
            </a:r>
            <a:r>
              <a:rPr lang="it-IT" sz="2800" dirty="0">
                <a:solidFill>
                  <a:prstClr val="black"/>
                </a:solidFill>
                <a:latin typeface="Calibri"/>
              </a:rPr>
              <a:t> </a:t>
            </a: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000" dirty="0">
              <a:solidFill>
                <a:prstClr val="black"/>
              </a:solidFill>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b="0" i="0" dirty="0">
                <a:solidFill>
                  <a:srgbClr val="242021"/>
                </a:solidFill>
                <a:effectLst/>
              </a:rPr>
              <a:t>some citizens victims of hurricane Katrina sued nine fuel manufacturers, thirty-one coal producers and four chemical companies on the basis of the following torts: </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tort of negligence, </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unjust enrichment, </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civil conspiracy,</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fraudulent misrepresentation, </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concealment</a:t>
            </a:r>
          </a:p>
          <a:p>
            <a:pPr marL="1055688"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dirty="0">
                <a:solidFill>
                  <a:srgbClr val="242021"/>
                </a:solidFill>
                <a:effectLst/>
              </a:rPr>
              <a:t>trespass.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400" b="0" i="0" dirty="0">
              <a:solidFill>
                <a:srgbClr val="242021"/>
              </a:solidFill>
              <a:effectLst/>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b="0" i="0" dirty="0">
                <a:solidFill>
                  <a:srgbClr val="242021"/>
                </a:solidFill>
                <a:effectLst/>
              </a:rPr>
              <a:t>The Court turned down the claim both at first instance and appeal</a:t>
            </a:r>
            <a:r>
              <a:rPr lang="en-US" sz="2400" dirty="0"/>
              <a:t> </a:t>
            </a:r>
            <a:br>
              <a:rPr lang="en-US" sz="2400" dirty="0"/>
            </a:br>
            <a:endParaRPr lang="it-IT" sz="2400" dirty="0">
              <a:solidFill>
                <a:prstClr val="black"/>
              </a:solidFill>
            </a:endParaRPr>
          </a:p>
        </p:txBody>
      </p:sp>
    </p:spTree>
    <p:extLst>
      <p:ext uri="{BB962C8B-B14F-4D97-AF65-F5344CB8AC3E}">
        <p14:creationId xmlns:p14="http://schemas.microsoft.com/office/powerpoint/2010/main" val="3213159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400" b="1" dirty="0">
                <a:solidFill>
                  <a:prstClr val="black"/>
                </a:solidFill>
                <a:latin typeface="Calibri"/>
              </a:rPr>
              <a:t>California v. General </a:t>
            </a:r>
            <a:r>
              <a:rPr lang="it-IT" sz="2400" b="1" dirty="0" err="1">
                <a:solidFill>
                  <a:prstClr val="black"/>
                </a:solidFill>
                <a:latin typeface="Calibri"/>
              </a:rPr>
              <a:t>Motors</a:t>
            </a:r>
            <a:r>
              <a:rPr lang="it-IT" sz="2400" b="1" dirty="0">
                <a:solidFill>
                  <a:prstClr val="black"/>
                </a:solidFill>
                <a:latin typeface="Calibri"/>
              </a:rPr>
              <a:t> Corp. (2006)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rPr>
              <a:t>Attorney General of California started proceedings against General Motors and five other big car manufacturers for </a:t>
            </a:r>
            <a:r>
              <a:rPr lang="en-US" sz="2400" b="1" dirty="0">
                <a:solidFill>
                  <a:prstClr val="black"/>
                </a:solidFill>
                <a:latin typeface="Calibri"/>
              </a:rPr>
              <a:t>tort of public nuisance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rPr>
              <a:t>According to the statistics shown during the trial, the emissions of the cars manufactured by the defendants account for 9% of CO2 emissions worldwide:  </a:t>
            </a:r>
          </a:p>
          <a:p>
            <a:pPr marL="361950" marR="0" lvl="0" algn="just" defTabSz="914400" rtl="0" eaLnBrk="1" fontAlgn="auto" latinLnBrk="0" hangingPunct="1">
              <a:lnSpc>
                <a:spcPct val="100000"/>
              </a:lnSpc>
              <a:spcBef>
                <a:spcPts val="0"/>
              </a:spcBef>
              <a:spcAft>
                <a:spcPts val="0"/>
              </a:spcAft>
              <a:buClrTx/>
              <a:buSzTx/>
              <a:tabLst/>
              <a:defRPr/>
            </a:pPr>
            <a:r>
              <a:rPr lang="en-US" sz="2400" i="1" dirty="0">
                <a:solidFill>
                  <a:prstClr val="black"/>
                </a:solidFill>
                <a:latin typeface="Calibri"/>
              </a:rPr>
              <a:t>“Defendants know or should have known, and know or should know, that their emissions of carbon dioxide and other greenhouse gases contribute to global warming and to the resulting injuries and threatened injuries to California, its citizens and residents, environment, and economy”.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rPr>
              <a:t>The Court turned down the claim both at first instance and appeal</a:t>
            </a:r>
            <a:endParaRPr lang="it-IT" sz="2400" dirty="0">
              <a:solidFill>
                <a:prstClr val="black"/>
              </a:solidFill>
              <a:latin typeface="Calibri"/>
            </a:endParaRPr>
          </a:p>
        </p:txBody>
      </p:sp>
    </p:spTree>
    <p:extLst>
      <p:ext uri="{BB962C8B-B14F-4D97-AF65-F5344CB8AC3E}">
        <p14:creationId xmlns:p14="http://schemas.microsoft.com/office/powerpoint/2010/main" val="139809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In June 2009, the California Attorney General’s Office voluntarily dropped its appeal to the Ninth Circuit to review the district court’s dismissal of the state’s public nuisance lawsuit against six major automobile companies.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withdrawal contained a statement that </a:t>
            </a:r>
            <a:r>
              <a:rPr lang="en-US" sz="2800" b="1" i="1" dirty="0">
                <a:solidFill>
                  <a:prstClr val="black"/>
                </a:solidFill>
                <a:latin typeface="Calibri"/>
              </a:rPr>
              <a:t>recent policy changes by the Obama administration indicated progress on certain related issues, specifically an increase in fuel economy standards and EPA’s “endangerment finding” that greenhouse gases pose a threat to public health and welfare.</a:t>
            </a:r>
          </a:p>
        </p:txBody>
      </p:sp>
    </p:spTree>
    <p:extLst>
      <p:ext uri="{BB962C8B-B14F-4D97-AF65-F5344CB8AC3E}">
        <p14:creationId xmlns:p14="http://schemas.microsoft.com/office/powerpoint/2010/main" val="3987894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Kivalina</a:t>
            </a:r>
            <a:r>
              <a:rPr lang="it-IT" sz="2800" b="1" dirty="0">
                <a:solidFill>
                  <a:prstClr val="black"/>
                </a:solidFill>
                <a:latin typeface="Calibri"/>
              </a:rPr>
              <a:t> v. ExxonMobil Corporation, et al.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Tort of nuisance</a:t>
            </a:r>
            <a:r>
              <a:rPr lang="en-US" sz="2800" dirty="0">
                <a:solidFill>
                  <a:prstClr val="black"/>
                </a:solidFill>
                <a:latin typeface="Calibri"/>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claims </a:t>
            </a:r>
            <a:r>
              <a:rPr lang="en-US" sz="2800" u="sng" dirty="0">
                <a:solidFill>
                  <a:prstClr val="black"/>
                </a:solidFill>
                <a:latin typeface="Calibri"/>
              </a:rPr>
              <a:t>monetary damages </a:t>
            </a:r>
            <a:r>
              <a:rPr lang="en-US" sz="2800" dirty="0">
                <a:solidFill>
                  <a:prstClr val="black"/>
                </a:solidFill>
                <a:latin typeface="Calibri"/>
              </a:rPr>
              <a:t>from the energy industry for the destruction of Kivalina (Alaska) by flooding caused by climate change.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plaintiffs argued that the defendants’ contribution to global warming through their emissions of carbon dioxide and other greenhouse gasses was </a:t>
            </a:r>
            <a:r>
              <a:rPr lang="en-US" sz="2800" u="sng" dirty="0">
                <a:solidFill>
                  <a:prstClr val="black"/>
                </a:solidFill>
                <a:latin typeface="Calibri"/>
              </a:rPr>
              <a:t>substantially and unreasonably interfering with the plaintiffs’ rights to use and enjoy public and private property in </a:t>
            </a:r>
            <a:r>
              <a:rPr lang="en-US" sz="2800" dirty="0">
                <a:solidFill>
                  <a:prstClr val="black"/>
                </a:solidFill>
                <a:latin typeface="Calibri"/>
              </a:rPr>
              <a:t>Kivalina.</a:t>
            </a:r>
          </a:p>
        </p:txBody>
      </p:sp>
    </p:spTree>
    <p:extLst>
      <p:ext uri="{BB962C8B-B14F-4D97-AF65-F5344CB8AC3E}">
        <p14:creationId xmlns:p14="http://schemas.microsoft.com/office/powerpoint/2010/main" val="1140862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Plaintiffs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a:rPr>
              <a:t>sought to recover monetary damages for the cost of </a:t>
            </a:r>
            <a:r>
              <a:rPr lang="en-US" sz="2800" u="sng" dirty="0">
                <a:solidFill>
                  <a:prstClr val="black"/>
                </a:solidFill>
                <a:latin typeface="Calibri"/>
              </a:rPr>
              <a:t>relocating the entire village </a:t>
            </a:r>
            <a:r>
              <a:rPr lang="en-US" sz="2800" dirty="0">
                <a:solidFill>
                  <a:prstClr val="black"/>
                </a:solidFill>
                <a:latin typeface="Calibri"/>
              </a:rPr>
              <a:t>as a result of what they describe as </a:t>
            </a:r>
            <a:r>
              <a:rPr lang="en-US" sz="2800" i="1" dirty="0">
                <a:solidFill>
                  <a:prstClr val="black"/>
                </a:solidFill>
                <a:latin typeface="Calibri"/>
              </a:rPr>
              <a:t>“defendants’ past and ongoing contributions to global warming”</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dirty="0">
                <a:solidFill>
                  <a:prstClr val="black"/>
                </a:solidFill>
                <a:latin typeface="Calibri"/>
              </a:rPr>
              <a:t>alleged that defendants conspired to </a:t>
            </a:r>
            <a:r>
              <a:rPr lang="en-US" sz="2800" u="sng" dirty="0">
                <a:solidFill>
                  <a:prstClr val="black"/>
                </a:solidFill>
                <a:latin typeface="Calibri"/>
              </a:rPr>
              <a:t>suppress public awareness </a:t>
            </a:r>
            <a:r>
              <a:rPr lang="en-US" sz="2800" dirty="0">
                <a:solidFill>
                  <a:prstClr val="black"/>
                </a:solidFill>
                <a:latin typeface="Calibri"/>
              </a:rPr>
              <a:t>of the link between greenhouse gas emissions and global warming, thereby </a:t>
            </a:r>
            <a:r>
              <a:rPr lang="en-US" sz="2800" u="sng" dirty="0">
                <a:solidFill>
                  <a:prstClr val="black"/>
                </a:solidFill>
                <a:latin typeface="Calibri"/>
              </a:rPr>
              <a:t>further contributing </a:t>
            </a:r>
            <a:r>
              <a:rPr lang="en-US" sz="2800" dirty="0">
                <a:solidFill>
                  <a:prstClr val="black"/>
                </a:solidFill>
                <a:latin typeface="Calibri"/>
              </a:rPr>
              <a:t>to the community’s injuries.</a:t>
            </a:r>
          </a:p>
        </p:txBody>
      </p:sp>
    </p:spTree>
    <p:extLst>
      <p:ext uri="{BB962C8B-B14F-4D97-AF65-F5344CB8AC3E}">
        <p14:creationId xmlns:p14="http://schemas.microsoft.com/office/powerpoint/2010/main" val="881071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224676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On 30 September 2009, the US District Court for the Northern District of California granted the defendants’ motion to dismiss: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case raises </a:t>
            </a:r>
            <a:r>
              <a:rPr lang="en-US" sz="2800" b="1" dirty="0">
                <a:solidFill>
                  <a:prstClr val="black"/>
                </a:solidFill>
                <a:latin typeface="Calibri"/>
              </a:rPr>
              <a:t>nonjusticiable political questions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plaintiffs lack </a:t>
            </a:r>
            <a:r>
              <a:rPr lang="en-US" sz="2800" b="1" dirty="0">
                <a:solidFill>
                  <a:prstClr val="black"/>
                </a:solidFill>
                <a:latin typeface="Calibri"/>
              </a:rPr>
              <a:t>standing</a:t>
            </a:r>
            <a:r>
              <a:rPr lang="en-US" sz="2800" dirty="0">
                <a:solidFill>
                  <a:prstClr val="black"/>
                </a:solidFill>
                <a:latin typeface="Calibri"/>
              </a:rPr>
              <a:t>.</a:t>
            </a:r>
            <a:endParaRPr lang="en-US" sz="2800" i="1" dirty="0">
              <a:solidFill>
                <a:prstClr val="black"/>
              </a:solidFill>
              <a:latin typeface="Calibri"/>
            </a:endParaRPr>
          </a:p>
        </p:txBody>
      </p:sp>
    </p:spTree>
    <p:extLst>
      <p:ext uri="{BB962C8B-B14F-4D97-AF65-F5344CB8AC3E}">
        <p14:creationId xmlns:p14="http://schemas.microsoft.com/office/powerpoint/2010/main" val="221458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Introduction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683568" y="1484784"/>
            <a:ext cx="8136904" cy="7602081"/>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3200" i="1" dirty="0" err="1">
                <a:solidFill>
                  <a:prstClr val="black"/>
                </a:solidFill>
                <a:latin typeface="Calibri"/>
              </a:rPr>
              <a:t>Climate</a:t>
            </a:r>
            <a:r>
              <a:rPr lang="it-IT" sz="3200" i="1" dirty="0">
                <a:solidFill>
                  <a:prstClr val="black"/>
                </a:solidFill>
                <a:latin typeface="Calibri"/>
              </a:rPr>
              <a:t> </a:t>
            </a:r>
            <a:r>
              <a:rPr lang="it-IT" sz="3200" i="1" dirty="0" err="1">
                <a:solidFill>
                  <a:prstClr val="black"/>
                </a:solidFill>
                <a:latin typeface="Calibri"/>
              </a:rPr>
              <a:t>change</a:t>
            </a:r>
            <a:r>
              <a:rPr lang="it-IT" sz="3200" i="1" dirty="0">
                <a:solidFill>
                  <a:prstClr val="black"/>
                </a:solidFill>
                <a:latin typeface="Calibri"/>
              </a:rPr>
              <a:t> </a:t>
            </a:r>
            <a:r>
              <a:rPr lang="it-IT" sz="3200" i="1" dirty="0" err="1">
                <a:solidFill>
                  <a:prstClr val="black"/>
                </a:solidFill>
                <a:latin typeface="Calibri"/>
              </a:rPr>
              <a:t>litigation</a:t>
            </a:r>
            <a:r>
              <a:rPr lang="it-IT" sz="3200" i="1" dirty="0">
                <a:solidFill>
                  <a:prstClr val="black"/>
                </a:solidFill>
                <a:latin typeface="Calibri"/>
              </a:rPr>
              <a:t> </a:t>
            </a:r>
            <a:r>
              <a:rPr lang="it-IT" sz="3200" dirty="0" err="1">
                <a:solidFill>
                  <a:prstClr val="black"/>
                </a:solidFill>
                <a:latin typeface="Calibri"/>
              </a:rPr>
              <a:t>is</a:t>
            </a:r>
            <a:r>
              <a:rPr lang="it-IT" sz="3200" dirty="0">
                <a:solidFill>
                  <a:prstClr val="black"/>
                </a:solidFill>
                <a:latin typeface="Calibri"/>
              </a:rPr>
              <a:t> </a:t>
            </a:r>
            <a:r>
              <a:rPr lang="it-IT" sz="3200" dirty="0" err="1">
                <a:solidFill>
                  <a:prstClr val="black"/>
                </a:solidFill>
                <a:latin typeface="Calibri"/>
              </a:rPr>
              <a:t>spreading</a:t>
            </a:r>
            <a:r>
              <a:rPr lang="it-IT" sz="3200" dirty="0">
                <a:solidFill>
                  <a:prstClr val="black"/>
                </a:solidFill>
                <a:latin typeface="Calibri"/>
              </a:rPr>
              <a:t> </a:t>
            </a:r>
            <a:r>
              <a:rPr lang="it-IT" sz="3200" dirty="0" err="1">
                <a:solidFill>
                  <a:prstClr val="black"/>
                </a:solidFill>
                <a:latin typeface="Calibri"/>
              </a:rPr>
              <a:t>all</a:t>
            </a:r>
            <a:r>
              <a:rPr lang="it-IT" sz="3200" dirty="0">
                <a:solidFill>
                  <a:prstClr val="black"/>
                </a:solidFill>
                <a:latin typeface="Calibri"/>
              </a:rPr>
              <a:t> over the world</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3200" dirty="0" err="1">
                <a:solidFill>
                  <a:prstClr val="black"/>
                </a:solidFill>
                <a:latin typeface="Calibri"/>
              </a:rPr>
              <a:t>Very</a:t>
            </a:r>
            <a:r>
              <a:rPr lang="it-IT" sz="3200" dirty="0">
                <a:solidFill>
                  <a:prstClr val="black"/>
                </a:solidFill>
                <a:latin typeface="Calibri"/>
              </a:rPr>
              <a:t> </a:t>
            </a:r>
            <a:r>
              <a:rPr lang="it-IT" sz="3200" dirty="0" err="1">
                <a:solidFill>
                  <a:prstClr val="black"/>
                </a:solidFill>
                <a:latin typeface="Calibri"/>
              </a:rPr>
              <a:t>interesting</a:t>
            </a:r>
            <a:r>
              <a:rPr lang="it-IT" sz="3200" dirty="0">
                <a:solidFill>
                  <a:prstClr val="black"/>
                </a:solidFill>
                <a:latin typeface="Calibri"/>
              </a:rPr>
              <a:t> </a:t>
            </a:r>
            <a:r>
              <a:rPr lang="it-IT" sz="3200" dirty="0" err="1">
                <a:solidFill>
                  <a:prstClr val="black"/>
                </a:solidFill>
                <a:latin typeface="Calibri"/>
              </a:rPr>
              <a:t>topic</a:t>
            </a:r>
            <a:r>
              <a:rPr lang="it-IT" sz="3200" dirty="0">
                <a:solidFill>
                  <a:prstClr val="black"/>
                </a:solidFill>
                <a:latin typeface="Calibri"/>
              </a:rPr>
              <a:t> for comparative </a:t>
            </a:r>
            <a:r>
              <a:rPr lang="it-IT" sz="3200" dirty="0" err="1">
                <a:solidFill>
                  <a:prstClr val="black"/>
                </a:solidFill>
                <a:latin typeface="Calibri"/>
              </a:rPr>
              <a:t>law</a:t>
            </a:r>
            <a:r>
              <a:rPr lang="it-IT" sz="3200" dirty="0">
                <a:solidFill>
                  <a:prstClr val="black"/>
                </a:solidFill>
                <a:latin typeface="Calibri"/>
              </a:rPr>
              <a:t> </a:t>
            </a:r>
            <a:r>
              <a:rPr lang="it-IT" sz="3200" dirty="0" err="1">
                <a:solidFill>
                  <a:prstClr val="black"/>
                </a:solidFill>
                <a:latin typeface="Calibri"/>
              </a:rPr>
              <a:t>research</a:t>
            </a:r>
            <a:endParaRPr lang="it-IT" sz="32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3200" dirty="0">
                <a:solidFill>
                  <a:prstClr val="black"/>
                </a:solidFill>
                <a:latin typeface="Calibri"/>
              </a:rPr>
              <a:t>International Academy of Comparative </a:t>
            </a:r>
            <a:r>
              <a:rPr lang="it-IT" sz="3200" dirty="0" err="1">
                <a:solidFill>
                  <a:prstClr val="black"/>
                </a:solidFill>
                <a:latin typeface="Calibri"/>
              </a:rPr>
              <a:t>Law</a:t>
            </a:r>
            <a:r>
              <a:rPr lang="it-IT" sz="3200" dirty="0">
                <a:solidFill>
                  <a:prstClr val="black"/>
                </a:solidFill>
                <a:latin typeface="Calibri"/>
              </a:rPr>
              <a:t> 2018 (Fukuoka): </a:t>
            </a:r>
            <a:r>
              <a:rPr lang="it-IT" sz="3200" i="1" dirty="0">
                <a:solidFill>
                  <a:prstClr val="black"/>
                </a:solidFill>
                <a:latin typeface="Calibri"/>
              </a:rPr>
              <a:t>Comparative </a:t>
            </a:r>
            <a:r>
              <a:rPr lang="it-IT" sz="3200" i="1" dirty="0" err="1">
                <a:solidFill>
                  <a:prstClr val="black"/>
                </a:solidFill>
                <a:latin typeface="Calibri"/>
              </a:rPr>
              <a:t>Climate</a:t>
            </a:r>
            <a:r>
              <a:rPr lang="it-IT" sz="3200" i="1" dirty="0">
                <a:solidFill>
                  <a:prstClr val="black"/>
                </a:solidFill>
                <a:latin typeface="Calibri"/>
              </a:rPr>
              <a:t> </a:t>
            </a:r>
            <a:r>
              <a:rPr lang="it-IT" sz="3200" i="1" dirty="0" err="1">
                <a:solidFill>
                  <a:prstClr val="black"/>
                </a:solidFill>
                <a:latin typeface="Calibri"/>
              </a:rPr>
              <a:t>Change</a:t>
            </a:r>
            <a:r>
              <a:rPr lang="it-IT" sz="3200" i="1" dirty="0">
                <a:solidFill>
                  <a:prstClr val="black"/>
                </a:solidFill>
                <a:latin typeface="Calibri"/>
              </a:rPr>
              <a:t> </a:t>
            </a:r>
            <a:r>
              <a:rPr lang="it-IT" sz="3200" i="1" dirty="0" err="1">
                <a:solidFill>
                  <a:prstClr val="black"/>
                </a:solidFill>
                <a:latin typeface="Calibri"/>
              </a:rPr>
              <a:t>Litigation</a:t>
            </a:r>
            <a:endParaRPr lang="it-IT" sz="3200" i="1"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3200" i="1" dirty="0">
                <a:solidFill>
                  <a:prstClr val="black"/>
                </a:solidFill>
                <a:latin typeface="Calibri"/>
              </a:rPr>
              <a:t>National Reports </a:t>
            </a:r>
            <a:r>
              <a:rPr lang="it-IT" sz="3200" i="1" dirty="0" err="1">
                <a:solidFill>
                  <a:prstClr val="black"/>
                </a:solidFill>
                <a:latin typeface="Calibri"/>
              </a:rPr>
              <a:t>representing</a:t>
            </a:r>
            <a:r>
              <a:rPr lang="it-IT" sz="3200" i="1" dirty="0">
                <a:solidFill>
                  <a:prstClr val="black"/>
                </a:solidFill>
                <a:latin typeface="Calibri"/>
              </a:rPr>
              <a:t> </a:t>
            </a:r>
            <a:r>
              <a:rPr lang="it-IT" sz="3200" i="1" dirty="0" err="1">
                <a:solidFill>
                  <a:prstClr val="black"/>
                </a:solidFill>
                <a:latin typeface="Calibri"/>
              </a:rPr>
              <a:t>all</a:t>
            </a:r>
            <a:r>
              <a:rPr lang="it-IT" sz="3200" i="1" dirty="0">
                <a:solidFill>
                  <a:prstClr val="black"/>
                </a:solidFill>
                <a:latin typeface="Calibri"/>
              </a:rPr>
              <a:t> </a:t>
            </a:r>
            <a:r>
              <a:rPr lang="it-IT" sz="3200" i="1" dirty="0" err="1">
                <a:solidFill>
                  <a:prstClr val="black"/>
                </a:solidFill>
                <a:latin typeface="Calibri"/>
              </a:rPr>
              <a:t>continents</a:t>
            </a:r>
            <a:endParaRPr lang="it-IT" sz="3200" i="1"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3200" i="1" dirty="0">
                <a:solidFill>
                  <a:prstClr val="black"/>
                </a:solidFill>
                <a:latin typeface="Calibri"/>
              </a:rPr>
              <a:t>Standing, grounds for review, </a:t>
            </a:r>
            <a:r>
              <a:rPr lang="it-IT" sz="3200" i="1" dirty="0" err="1">
                <a:solidFill>
                  <a:prstClr val="black"/>
                </a:solidFill>
                <a:latin typeface="Calibri"/>
              </a:rPr>
              <a:t>remedies</a:t>
            </a:r>
            <a:r>
              <a:rPr lang="it-IT" sz="3200" i="1" dirty="0">
                <a:solidFill>
                  <a:prstClr val="black"/>
                </a:solidFill>
                <a:latin typeface="Calibri"/>
              </a:rPr>
              <a:t>, </a:t>
            </a:r>
            <a:r>
              <a:rPr lang="it-IT" sz="3200" i="1" dirty="0" err="1">
                <a:solidFill>
                  <a:prstClr val="black"/>
                </a:solidFill>
                <a:latin typeface="Calibri"/>
              </a:rPr>
              <a:t>separation</a:t>
            </a:r>
            <a:r>
              <a:rPr lang="it-IT" sz="3200" i="1" dirty="0">
                <a:solidFill>
                  <a:prstClr val="black"/>
                </a:solidFill>
                <a:latin typeface="Calibri"/>
              </a:rPr>
              <a:t> of powers </a:t>
            </a:r>
            <a:r>
              <a:rPr lang="it-IT" sz="3200" i="1" dirty="0" err="1">
                <a:solidFill>
                  <a:prstClr val="black"/>
                </a:solidFill>
                <a:latin typeface="Calibri"/>
              </a:rPr>
              <a:t>issues</a:t>
            </a:r>
            <a:endParaRPr lang="it-IT" sz="3200" i="1"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32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32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32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3622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a:solidFill>
                  <a:prstClr val="black"/>
                </a:solidFill>
                <a:latin typeface="Calibri"/>
              </a:rPr>
              <a:t>Juliana v. US</a:t>
            </a:r>
          </a:p>
          <a:p>
            <a:pPr marL="342900" indent="-342900">
              <a:buFont typeface="Wingdings" panose="05000000000000000000" pitchFamily="2" charset="2"/>
              <a:buChar char="Ø"/>
              <a:defRPr/>
            </a:pPr>
            <a:r>
              <a:rPr lang="it-IT" sz="2800" b="1" dirty="0">
                <a:solidFill>
                  <a:prstClr val="black"/>
                </a:solidFill>
                <a:latin typeface="Calibri"/>
              </a:rPr>
              <a:t>Public trust </a:t>
            </a:r>
            <a:r>
              <a:rPr lang="it-IT" sz="2800" b="1" dirty="0" err="1">
                <a:solidFill>
                  <a:prstClr val="black"/>
                </a:solidFill>
                <a:latin typeface="Calibri"/>
              </a:rPr>
              <a:t>doctrine</a:t>
            </a:r>
            <a:endParaRPr lang="it-IT" sz="2800" b="1" dirty="0">
              <a:solidFill>
                <a:prstClr val="black"/>
              </a:solidFill>
              <a:latin typeface="Calibri"/>
            </a:endParaRPr>
          </a:p>
          <a:p>
            <a:pPr marL="342900" indent="-342900">
              <a:buFont typeface="Wingdings" panose="05000000000000000000" pitchFamily="2" charset="2"/>
              <a:buChar char="Ø"/>
              <a:defRPr/>
            </a:pPr>
            <a:r>
              <a:rPr lang="en-US" sz="2800" dirty="0">
                <a:solidFill>
                  <a:prstClr val="black"/>
                </a:solidFill>
                <a:latin typeface="Calibri"/>
              </a:rPr>
              <a:t>young plaintiffs also on behalf of </a:t>
            </a:r>
            <a:r>
              <a:rPr lang="en-US" sz="2800" b="1" dirty="0">
                <a:solidFill>
                  <a:prstClr val="black"/>
                </a:solidFill>
                <a:latin typeface="Calibri"/>
              </a:rPr>
              <a:t>future generations</a:t>
            </a:r>
          </a:p>
          <a:p>
            <a:pPr marL="342900" indent="-342900">
              <a:buFont typeface="Wingdings" panose="05000000000000000000" pitchFamily="2" charset="2"/>
              <a:buChar char="Ø"/>
              <a:defRPr/>
            </a:pPr>
            <a:r>
              <a:rPr lang="en-US" sz="2800" dirty="0">
                <a:solidFill>
                  <a:prstClr val="black"/>
                </a:solidFill>
                <a:latin typeface="Calibri"/>
              </a:rPr>
              <a:t>assert that the federal government violated their constitutional rights by causing dangerous carbon dioxide concentrations</a:t>
            </a:r>
          </a:p>
          <a:p>
            <a:pPr marL="342900" indent="-342900">
              <a:buFont typeface="Wingdings" panose="05000000000000000000" pitchFamily="2" charset="2"/>
              <a:buChar char="Ø"/>
              <a:defRPr/>
            </a:pPr>
            <a:r>
              <a:rPr lang="en-US" sz="2800" dirty="0">
                <a:solidFill>
                  <a:prstClr val="black"/>
                </a:solidFill>
                <a:latin typeface="Calibri"/>
              </a:rPr>
              <a:t>defendants’ actions violate their substantive due process </a:t>
            </a:r>
            <a:r>
              <a:rPr lang="en-US" sz="2800" b="1" dirty="0">
                <a:solidFill>
                  <a:prstClr val="black"/>
                </a:solidFill>
                <a:latin typeface="Calibri"/>
              </a:rPr>
              <a:t>rights to life, liberty, and property, </a:t>
            </a:r>
            <a:r>
              <a:rPr lang="en-US" sz="2800" dirty="0">
                <a:solidFill>
                  <a:prstClr val="black"/>
                </a:solidFill>
                <a:latin typeface="Calibri"/>
              </a:rPr>
              <a:t>and that defendants have violated their </a:t>
            </a:r>
            <a:r>
              <a:rPr lang="en-US" sz="2800" b="1" dirty="0">
                <a:solidFill>
                  <a:prstClr val="black"/>
                </a:solidFill>
                <a:latin typeface="Calibri"/>
              </a:rPr>
              <a:t>obligation to hold certain natural resources in trust for the people and for future generations.</a:t>
            </a:r>
          </a:p>
        </p:txBody>
      </p:sp>
    </p:spTree>
    <p:extLst>
      <p:ext uri="{BB962C8B-B14F-4D97-AF65-F5344CB8AC3E}">
        <p14:creationId xmlns:p14="http://schemas.microsoft.com/office/powerpoint/2010/main" val="1242994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93757"/>
          </a:xfrm>
          <a:prstGeom prst="rect">
            <a:avLst/>
          </a:prstGeom>
          <a:noFill/>
        </p:spPr>
        <p:txBody>
          <a:bodyPr wrap="square" rtlCol="0">
            <a:spAutoFit/>
          </a:bodyPr>
          <a:lstStyle/>
          <a:p>
            <a:pPr>
              <a:defRPr/>
            </a:pPr>
            <a:r>
              <a:rPr lang="en-US" sz="2600" b="1" dirty="0">
                <a:solidFill>
                  <a:prstClr val="black"/>
                </a:solidFill>
                <a:latin typeface="Calibri"/>
              </a:rPr>
              <a:t>Defendants: </a:t>
            </a:r>
          </a:p>
          <a:p>
            <a:pPr marL="342900" indent="-342900">
              <a:buFont typeface="Wingdings" panose="05000000000000000000" pitchFamily="2" charset="2"/>
              <a:buChar char="Ø"/>
              <a:defRPr/>
            </a:pPr>
            <a:r>
              <a:rPr lang="en-US" sz="2600" i="1" dirty="0">
                <a:solidFill>
                  <a:prstClr val="black"/>
                </a:solidFill>
                <a:latin typeface="Calibri"/>
              </a:rPr>
              <a:t>“the lack of governmental action on climate change discriminated against the youths' generation, since they would be most impacted by climate change but have no voting rights to influence that”</a:t>
            </a:r>
          </a:p>
          <a:p>
            <a:pPr marL="342900" indent="-342900">
              <a:buFont typeface="Wingdings" panose="05000000000000000000" pitchFamily="2" charset="2"/>
              <a:buChar char="Ø"/>
              <a:defRPr/>
            </a:pPr>
            <a:endParaRPr lang="en-US" sz="2600" i="1" dirty="0">
              <a:solidFill>
                <a:prstClr val="black"/>
              </a:solidFill>
              <a:latin typeface="Calibri"/>
            </a:endParaRPr>
          </a:p>
          <a:p>
            <a:pPr marL="342900" indent="-342900">
              <a:buFont typeface="Wingdings" panose="05000000000000000000" pitchFamily="2" charset="2"/>
              <a:buChar char="Ø"/>
              <a:defRPr/>
            </a:pPr>
            <a:r>
              <a:rPr lang="en-US" sz="2600" dirty="0">
                <a:solidFill>
                  <a:prstClr val="black"/>
                </a:solidFill>
                <a:latin typeface="Calibri"/>
              </a:rPr>
              <a:t>Three fossil fuel industry groups: the American Petroleum Institute, American Fuel and Petrochemical Manufacturers, and the National Association of Manufacturers</a:t>
            </a:r>
          </a:p>
          <a:p>
            <a:pPr marL="342900" indent="-342900">
              <a:buFont typeface="Wingdings" panose="05000000000000000000" pitchFamily="2" charset="2"/>
              <a:buChar char="Ø"/>
              <a:defRPr/>
            </a:pPr>
            <a:r>
              <a:rPr lang="en-US" sz="2600" dirty="0">
                <a:solidFill>
                  <a:prstClr val="black"/>
                </a:solidFill>
                <a:latin typeface="Calibri"/>
              </a:rPr>
              <a:t>initially intervened in the case as defendants, joining the U.S. government in </a:t>
            </a:r>
            <a:r>
              <a:rPr lang="en-US" sz="2600" b="1" dirty="0">
                <a:solidFill>
                  <a:prstClr val="black"/>
                </a:solidFill>
                <a:latin typeface="Calibri"/>
              </a:rPr>
              <a:t>trying to have the case dismissed</a:t>
            </a:r>
            <a:r>
              <a:rPr lang="en-US" sz="2600" dirty="0">
                <a:solidFill>
                  <a:prstClr val="black"/>
                </a:solidFill>
                <a:latin typeface="Calibri"/>
              </a:rPr>
              <a:t>.</a:t>
            </a:r>
          </a:p>
          <a:p>
            <a:pPr marL="342900" indent="-342900">
              <a:buFont typeface="Wingdings" panose="05000000000000000000" pitchFamily="2" charset="2"/>
              <a:buChar char="Ø"/>
              <a:defRPr/>
            </a:pPr>
            <a:endParaRPr lang="en-US" sz="2600" i="1" dirty="0">
              <a:solidFill>
                <a:prstClr val="black"/>
              </a:solidFill>
              <a:latin typeface="Calibri"/>
            </a:endParaRPr>
          </a:p>
          <a:p>
            <a:pPr marL="342900" indent="-342900">
              <a:buFont typeface="Wingdings" panose="05000000000000000000" pitchFamily="2" charset="2"/>
              <a:buChar char="Ø"/>
              <a:defRPr/>
            </a:pPr>
            <a:endParaRPr lang="it-IT" sz="2600" i="1" dirty="0">
              <a:solidFill>
                <a:prstClr val="black"/>
              </a:solidFill>
              <a:latin typeface="Calibri"/>
            </a:endParaRPr>
          </a:p>
        </p:txBody>
      </p:sp>
    </p:spTree>
    <p:extLst>
      <p:ext uri="{BB962C8B-B14F-4D97-AF65-F5344CB8AC3E}">
        <p14:creationId xmlns:p14="http://schemas.microsoft.com/office/powerpoint/2010/main" val="2312485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93647"/>
          </a:xfrm>
          <a:prstGeom prst="rect">
            <a:avLst/>
          </a:prstGeom>
          <a:noFill/>
        </p:spPr>
        <p:txBody>
          <a:bodyPr wrap="square" rtlCol="0">
            <a:spAutoFit/>
          </a:bodyPr>
          <a:lstStyle/>
          <a:p>
            <a:pPr marL="342900" indent="-342900">
              <a:buFont typeface="Wingdings" panose="05000000000000000000" pitchFamily="2" charset="2"/>
              <a:buChar char="Ø"/>
              <a:defRPr/>
            </a:pPr>
            <a:r>
              <a:rPr lang="en-US" sz="2400" dirty="0">
                <a:solidFill>
                  <a:prstClr val="black"/>
                </a:solidFill>
                <a:latin typeface="Calibri"/>
              </a:rPr>
              <a:t>Pre-trial hearings: U.S. Magistrate Judge Thomas Coffin. </a:t>
            </a:r>
          </a:p>
          <a:p>
            <a:pPr marL="342900" indent="-342900">
              <a:buFont typeface="Wingdings" panose="05000000000000000000" pitchFamily="2" charset="2"/>
              <a:buChar char="Ø"/>
              <a:defRPr/>
            </a:pPr>
            <a:r>
              <a:rPr lang="en-US" sz="2400" b="1" dirty="0">
                <a:solidFill>
                  <a:prstClr val="black"/>
                </a:solidFill>
                <a:latin typeface="Calibri"/>
              </a:rPr>
              <a:t>U.S. Department of Justice argued:</a:t>
            </a:r>
          </a:p>
          <a:p>
            <a:pPr marL="457200" indent="-457200">
              <a:buFont typeface="+mj-lt"/>
              <a:buAutoNum type="arabicPeriod"/>
              <a:defRPr/>
            </a:pPr>
            <a:r>
              <a:rPr lang="en-US" sz="2400" dirty="0">
                <a:solidFill>
                  <a:prstClr val="black"/>
                </a:solidFill>
                <a:latin typeface="Calibri"/>
              </a:rPr>
              <a:t>there was "no constitutional right to a pollution-free environment" </a:t>
            </a:r>
          </a:p>
          <a:p>
            <a:pPr marL="457200" indent="-457200">
              <a:buFont typeface="+mj-lt"/>
              <a:buAutoNum type="arabicPeriod"/>
              <a:defRPr/>
            </a:pPr>
            <a:r>
              <a:rPr lang="en-US" sz="2400" dirty="0">
                <a:solidFill>
                  <a:prstClr val="black"/>
                </a:solidFill>
                <a:latin typeface="Calibri"/>
              </a:rPr>
              <a:t>the court system was not the proper venue to affect such changes</a:t>
            </a:r>
          </a:p>
          <a:p>
            <a:pPr marL="342900" indent="-342900">
              <a:buFont typeface="Wingdings" panose="05000000000000000000" pitchFamily="2" charset="2"/>
              <a:buChar char="Ø"/>
              <a:defRPr/>
            </a:pPr>
            <a:r>
              <a:rPr lang="en-US" sz="2400" b="1" dirty="0">
                <a:solidFill>
                  <a:prstClr val="black"/>
                </a:solidFill>
                <a:latin typeface="Calibri"/>
              </a:rPr>
              <a:t>Judge Coffin:</a:t>
            </a:r>
          </a:p>
          <a:p>
            <a:pPr marL="457200" indent="-457200">
              <a:buFont typeface="+mj-lt"/>
              <a:buAutoNum type="arabicPeriod"/>
              <a:defRPr/>
            </a:pPr>
            <a:r>
              <a:rPr lang="en-US" sz="2400" dirty="0">
                <a:solidFill>
                  <a:prstClr val="black"/>
                </a:solidFill>
                <a:latin typeface="Calibri"/>
              </a:rPr>
              <a:t>ruled in April 2016 recommending that both motions to dismiss were denied</a:t>
            </a:r>
          </a:p>
          <a:p>
            <a:pPr marL="457200" indent="-457200">
              <a:buFont typeface="+mj-lt"/>
              <a:buAutoNum type="arabicPeriod"/>
              <a:defRPr/>
            </a:pPr>
            <a:r>
              <a:rPr lang="en-US" sz="2400" dirty="0">
                <a:solidFill>
                  <a:prstClr val="black"/>
                </a:solidFill>
                <a:latin typeface="Calibri"/>
              </a:rPr>
              <a:t>Although the case was "unprecedented", it had sufficient merit to continue</a:t>
            </a:r>
          </a:p>
          <a:p>
            <a:pPr marL="342900" indent="-342900">
              <a:buFont typeface="Wingdings" panose="05000000000000000000" pitchFamily="2" charset="2"/>
              <a:buChar char="Ø"/>
              <a:defRPr/>
            </a:pPr>
            <a:r>
              <a:rPr lang="en-US" sz="2400" b="1" dirty="0">
                <a:solidFill>
                  <a:prstClr val="black"/>
                </a:solidFill>
                <a:latin typeface="Calibri"/>
              </a:rPr>
              <a:t>Judge Aiken: </a:t>
            </a:r>
            <a:r>
              <a:rPr lang="en-US" sz="2400" dirty="0">
                <a:solidFill>
                  <a:prstClr val="black"/>
                </a:solidFill>
                <a:latin typeface="Calibri"/>
              </a:rPr>
              <a:t>the right to </a:t>
            </a:r>
            <a:r>
              <a:rPr lang="en-US" sz="2400" b="1" dirty="0">
                <a:solidFill>
                  <a:prstClr val="black"/>
                </a:solidFill>
                <a:latin typeface="Calibri"/>
              </a:rPr>
              <a:t>"a climate system capable of sustaining human life" </a:t>
            </a:r>
            <a:r>
              <a:rPr lang="en-US" sz="2400" dirty="0">
                <a:solidFill>
                  <a:prstClr val="black"/>
                </a:solidFill>
                <a:latin typeface="Calibri"/>
              </a:rPr>
              <a:t>is a fundamental right </a:t>
            </a:r>
            <a:endParaRPr lang="it-IT" sz="2400" dirty="0">
              <a:solidFill>
                <a:prstClr val="black"/>
              </a:solidFill>
              <a:latin typeface="Calibri"/>
            </a:endParaRPr>
          </a:p>
        </p:txBody>
      </p:sp>
    </p:spTree>
    <p:extLst>
      <p:ext uri="{BB962C8B-B14F-4D97-AF65-F5344CB8AC3E}">
        <p14:creationId xmlns:p14="http://schemas.microsoft.com/office/powerpoint/2010/main" val="2145410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830997"/>
          </a:xfrm>
          <a:prstGeom prst="rect">
            <a:avLst/>
          </a:prstGeom>
          <a:noFill/>
        </p:spPr>
        <p:txBody>
          <a:bodyPr wrap="square" rtlCol="0">
            <a:spAutoFit/>
          </a:bodyPr>
          <a:lstStyle/>
          <a:p>
            <a:pPr marL="342900" indent="-342900">
              <a:buFont typeface="Wingdings" panose="05000000000000000000" pitchFamily="2" charset="2"/>
              <a:buChar char="Ø"/>
              <a:defRPr/>
            </a:pPr>
            <a:r>
              <a:rPr lang="en-US" sz="2400" dirty="0">
                <a:solidFill>
                  <a:prstClr val="black"/>
                </a:solidFill>
                <a:latin typeface="Calibri"/>
                <a:hlinkClick r:id="rId4"/>
              </a:rPr>
              <a:t>https://www.ourchildrenstrust.org/juliana-v-us</a:t>
            </a:r>
            <a:endParaRPr lang="en-US" sz="2400" dirty="0">
              <a:solidFill>
                <a:prstClr val="black"/>
              </a:solidFill>
              <a:latin typeface="Calibri"/>
            </a:endParaRPr>
          </a:p>
          <a:p>
            <a:pPr marL="342900" indent="-342900">
              <a:buFont typeface="Wingdings" panose="05000000000000000000" pitchFamily="2" charset="2"/>
              <a:buChar char="Ø"/>
              <a:defRPr/>
            </a:pPr>
            <a:endParaRPr lang="it-IT" sz="2400" dirty="0">
              <a:solidFill>
                <a:prstClr val="black"/>
              </a:solidFill>
              <a:latin typeface="Calibri"/>
            </a:endParaRPr>
          </a:p>
        </p:txBody>
      </p:sp>
    </p:spTree>
    <p:extLst>
      <p:ext uri="{BB962C8B-B14F-4D97-AF65-F5344CB8AC3E}">
        <p14:creationId xmlns:p14="http://schemas.microsoft.com/office/powerpoint/2010/main" val="506253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21037"/>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In comparison to the United States, the </a:t>
            </a:r>
            <a:r>
              <a:rPr lang="en-US" sz="2800" b="1" dirty="0">
                <a:solidFill>
                  <a:prstClr val="black"/>
                </a:solidFill>
                <a:latin typeface="Calibri"/>
              </a:rPr>
              <a:t>European experience</a:t>
            </a:r>
            <a:r>
              <a:rPr lang="en-US" sz="2800" dirty="0">
                <a:solidFill>
                  <a:prstClr val="black"/>
                </a:solidFill>
                <a:latin typeface="Calibri"/>
              </a:rPr>
              <a:t> has taken a very different path: </a:t>
            </a: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L="342900" marR="0" lvl="0" indent="1095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since the late 1980s, the European Union has always wanted to play an increasingly active role in pursuing a coherent environmental and energy policy</a:t>
            </a:r>
          </a:p>
          <a:p>
            <a:pPr marL="342900"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L="342900" marR="0" lvl="0" indent="1095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strictly connected with climate change regulation both at national and international level.</a:t>
            </a:r>
          </a:p>
        </p:txBody>
      </p:sp>
    </p:spTree>
    <p:extLst>
      <p:ext uri="{BB962C8B-B14F-4D97-AF65-F5344CB8AC3E}">
        <p14:creationId xmlns:p14="http://schemas.microsoft.com/office/powerpoint/2010/main" val="2932393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21037"/>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Why is climate change litigation then spreading out in the EU?</a:t>
            </a: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L="457200" indent="-457200">
              <a:buFont typeface="Wingdings" panose="05000000000000000000" pitchFamily="2" charset="2"/>
              <a:buChar char="Ø"/>
              <a:defRPr/>
            </a:pPr>
            <a:r>
              <a:rPr lang="en-US" sz="2800" b="1" dirty="0">
                <a:solidFill>
                  <a:prstClr val="black"/>
                </a:solidFill>
              </a:rPr>
              <a:t>Challenge to the effectiveness of our legislative framework</a:t>
            </a:r>
          </a:p>
          <a:p>
            <a:pPr marL="457200" indent="-457200">
              <a:buFont typeface="Wingdings" panose="05000000000000000000" pitchFamily="2" charset="2"/>
              <a:buChar char="Ø"/>
              <a:defRPr/>
            </a:pPr>
            <a:endParaRPr lang="en-US" sz="2800" b="1" dirty="0">
              <a:solidFill>
                <a:prstClr val="black"/>
              </a:solidFill>
            </a:endParaRPr>
          </a:p>
          <a:p>
            <a:pPr marL="457200" indent="-457200">
              <a:buFont typeface="Wingdings" panose="05000000000000000000" pitchFamily="2" charset="2"/>
              <a:buChar char="Ø"/>
              <a:defRPr/>
            </a:pPr>
            <a:r>
              <a:rPr lang="en-US" sz="2800" b="1" dirty="0">
                <a:solidFill>
                  <a:prstClr val="black"/>
                </a:solidFill>
              </a:rPr>
              <a:t>Citizens are tired of very challenging promises that seem not effective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Importance of NGOs and environmental association in favoring this process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p:txBody>
      </p:sp>
    </p:spTree>
    <p:extLst>
      <p:ext uri="{BB962C8B-B14F-4D97-AF65-F5344CB8AC3E}">
        <p14:creationId xmlns:p14="http://schemas.microsoft.com/office/powerpoint/2010/main" val="1570968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a:solidFill>
                  <a:prstClr val="black"/>
                </a:solidFill>
                <a:latin typeface="Calibri"/>
              </a:rPr>
              <a:t>URGENDA</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Tort</a:t>
            </a:r>
            <a:r>
              <a:rPr lang="it-IT" sz="2800" b="1" dirty="0">
                <a:solidFill>
                  <a:prstClr val="black"/>
                </a:solidFill>
                <a:latin typeface="Calibri"/>
              </a:rPr>
              <a:t> </a:t>
            </a:r>
            <a:r>
              <a:rPr lang="it-IT" sz="2800" b="1" dirty="0" err="1">
                <a:solidFill>
                  <a:prstClr val="black"/>
                </a:solidFill>
                <a:latin typeface="Calibri"/>
              </a:rPr>
              <a:t>law</a:t>
            </a:r>
            <a:r>
              <a:rPr lang="it-IT" sz="2800" b="1" dirty="0">
                <a:solidFill>
                  <a:prstClr val="black"/>
                </a:solidFill>
                <a:latin typeface="Calibri"/>
              </a:rPr>
              <a:t> case </a:t>
            </a:r>
            <a:r>
              <a:rPr lang="it-IT" sz="2800" dirty="0" err="1">
                <a:solidFill>
                  <a:prstClr val="black"/>
                </a:solidFill>
                <a:latin typeface="Calibri"/>
              </a:rPr>
              <a:t>based</a:t>
            </a:r>
            <a:r>
              <a:rPr lang="it-IT" sz="2800" dirty="0">
                <a:solidFill>
                  <a:prstClr val="black"/>
                </a:solidFill>
                <a:latin typeface="Calibri"/>
              </a:rPr>
              <a:t> on </a:t>
            </a:r>
            <a:r>
              <a:rPr lang="en-US" sz="2800" b="1" dirty="0">
                <a:solidFill>
                  <a:prstClr val="black"/>
                </a:solidFill>
                <a:latin typeface="Calibri"/>
              </a:rPr>
              <a:t>art. 162 </a:t>
            </a:r>
            <a:r>
              <a:rPr lang="en-US" sz="2800" dirty="0">
                <a:solidFill>
                  <a:prstClr val="black"/>
                </a:solidFill>
                <a:latin typeface="Calibri"/>
              </a:rPr>
              <a:t>Dutch Civil Code (“</a:t>
            </a:r>
            <a:r>
              <a:rPr lang="en-US" sz="2800" i="1" dirty="0">
                <a:solidFill>
                  <a:prstClr val="black"/>
                </a:solidFill>
                <a:latin typeface="Calibri"/>
              </a:rPr>
              <a:t>a person who commits a tort towards another which can be imputed to him, must repair the damage which the other person suffers as a consequence thereof</a:t>
            </a:r>
            <a:r>
              <a:rPr lang="en-US" sz="2800" dirty="0">
                <a:solidFill>
                  <a:prstClr val="black"/>
                </a:solidFill>
                <a:latin typeface="Calibri"/>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Article 21 Dutch Constitution </a:t>
            </a:r>
            <a:r>
              <a:rPr lang="en-US" sz="2800" dirty="0">
                <a:solidFill>
                  <a:prstClr val="black"/>
                </a:solidFill>
                <a:latin typeface="Calibri"/>
              </a:rPr>
              <a:t>(“</a:t>
            </a:r>
            <a:r>
              <a:rPr lang="en-US" sz="2800" i="1" dirty="0"/>
              <a:t>It shall be the concern of the authorities to keep the country habitable and to protect and improve the environment”</a:t>
            </a:r>
            <a:r>
              <a:rPr lang="en-US" sz="2800" dirty="0"/>
              <a:t>): </a:t>
            </a:r>
            <a:r>
              <a:rPr lang="en-US" sz="2800" dirty="0">
                <a:solidFill>
                  <a:prstClr val="black"/>
                </a:solidFill>
                <a:latin typeface="Calibri"/>
              </a:rPr>
              <a:t>fundamental right to the environment.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p:txBody>
      </p:sp>
    </p:spTree>
    <p:extLst>
      <p:ext uri="{BB962C8B-B14F-4D97-AF65-F5344CB8AC3E}">
        <p14:creationId xmlns:p14="http://schemas.microsoft.com/office/powerpoint/2010/main" val="1392866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53943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Under the </a:t>
            </a:r>
            <a:r>
              <a:rPr lang="en-US" sz="2800" b="1" dirty="0">
                <a:solidFill>
                  <a:prstClr val="black"/>
                </a:solidFill>
                <a:latin typeface="Calibri"/>
              </a:rPr>
              <a:t>due care standard </a:t>
            </a:r>
            <a:r>
              <a:rPr lang="en-US" sz="2800" dirty="0">
                <a:solidFill>
                  <a:prstClr val="black"/>
                </a:solidFill>
                <a:latin typeface="Calibri"/>
              </a:rPr>
              <a:t>of Dutch tort law</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Court tested </a:t>
            </a:r>
            <a:r>
              <a:rPr lang="en-US" sz="2800" b="1" dirty="0">
                <a:solidFill>
                  <a:prstClr val="black"/>
                </a:solidFill>
                <a:latin typeface="Calibri"/>
              </a:rPr>
              <a:t>whether the State fulfilled its duty of care towards its citizens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err="1">
                <a:solidFill>
                  <a:prstClr val="black"/>
                </a:solidFill>
                <a:latin typeface="Calibri"/>
              </a:rPr>
              <a:t>Urgenda</a:t>
            </a:r>
            <a:r>
              <a:rPr lang="en-US" sz="2800" dirty="0">
                <a:solidFill>
                  <a:prstClr val="black"/>
                </a:solidFill>
                <a:latin typeface="Calibri"/>
              </a:rPr>
              <a:t> brought together </a:t>
            </a:r>
            <a:r>
              <a:rPr lang="en-US" sz="2800" b="1" dirty="0">
                <a:solidFill>
                  <a:prstClr val="black"/>
                </a:solidFill>
                <a:latin typeface="Calibri"/>
              </a:rPr>
              <a:t>all possible legal sources </a:t>
            </a:r>
            <a:r>
              <a:rPr lang="en-US" sz="2800" dirty="0">
                <a:solidFill>
                  <a:prstClr val="black"/>
                </a:solidFill>
                <a:latin typeface="Calibri"/>
              </a:rPr>
              <a:t>that are relevant when determining what can be </a:t>
            </a:r>
            <a:r>
              <a:rPr lang="en-US" sz="2800" b="1" dirty="0">
                <a:solidFill>
                  <a:prstClr val="black"/>
                </a:solidFill>
                <a:latin typeface="Calibri"/>
              </a:rPr>
              <a:t>expected from a national government in the combat against climate change </a:t>
            </a:r>
          </a:p>
        </p:txBody>
      </p:sp>
    </p:spTree>
    <p:extLst>
      <p:ext uri="{BB962C8B-B14F-4D97-AF65-F5344CB8AC3E}">
        <p14:creationId xmlns:p14="http://schemas.microsoft.com/office/powerpoint/2010/main" val="1882406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Legal sources: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000" dirty="0">
                <a:solidFill>
                  <a:prstClr val="black"/>
                </a:solidFill>
                <a:latin typeface="Calibri"/>
              </a:rPr>
              <a:t>Art. 2 ECHR positive obligation on States to take appropriate steps to safeguard the lives of those within their jurisdiction, even when these lives are threatened by other (private) persons or activities that are not directly connected with the State, for instance in case of dangerous activities and natural disasters.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000" dirty="0">
                <a:solidFill>
                  <a:prstClr val="black"/>
                </a:solidFill>
                <a:latin typeface="Calibri"/>
              </a:rPr>
              <a:t>Art. 8 ECHR requires States to adopt positive measures designed to ensure that environmental degradation does not seriously affect private and family life or the home, which implies also regulating private sector activities, and implementing such measures.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000" dirty="0">
                <a:solidFill>
                  <a:prstClr val="black"/>
                </a:solidFill>
                <a:latin typeface="Calibri"/>
              </a:rPr>
              <a:t>Art. 21 Dutch Constitution grants the State extensive discretionary power to flesh out its climate policy, but this power is limited. In case of a ‘high risk of dangerous climate change with severe life-threatening consequences for man and the environment, the State has the obligation to protect its citizens by taking appropriate and effective measures’. </a:t>
            </a:r>
          </a:p>
        </p:txBody>
      </p:sp>
    </p:spTree>
    <p:extLst>
      <p:ext uri="{BB962C8B-B14F-4D97-AF65-F5344CB8AC3E}">
        <p14:creationId xmlns:p14="http://schemas.microsoft.com/office/powerpoint/2010/main" val="3876619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93647"/>
          </a:xfrm>
          <a:prstGeom prst="rect">
            <a:avLst/>
          </a:prstGeom>
          <a:noFill/>
        </p:spPr>
        <p:txBody>
          <a:bodyPr wrap="square" rtlCol="0">
            <a:spAutoFit/>
          </a:bodyPr>
          <a:lstStyle/>
          <a:p>
            <a:pPr marL="514350" indent="-514350">
              <a:buFont typeface="+mj-lt"/>
              <a:buAutoNum type="arabicPeriod" startAt="4"/>
              <a:defRPr/>
            </a:pPr>
            <a:r>
              <a:rPr lang="en-US" sz="2400" dirty="0">
                <a:solidFill>
                  <a:prstClr val="black"/>
                </a:solidFill>
                <a:latin typeface="Calibri"/>
              </a:rPr>
              <a:t>Art. 3(1) UNFCCC, requires parties to the convention to protect the climate system for present and future generations on the basis of equity and common-but-differentiated responsibilities. This means, according to the Court, that future generations cannot be disproportionately burdened with the consequences of climate change</a:t>
            </a:r>
            <a:endParaRPr lang="en-US" sz="2400" b="1" dirty="0">
              <a:solidFill>
                <a:prstClr val="black"/>
              </a:solidFill>
              <a:latin typeface="Calibri"/>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2400" dirty="0">
                <a:solidFill>
                  <a:prstClr val="black"/>
                </a:solidFill>
                <a:latin typeface="Calibri"/>
              </a:rPr>
              <a:t>Art. 3(3) UNFCCC and Art. 191(2) TFEU: precautionary principle which indicates that States should not postpone taking cost-effective measures to protect the environment until full scientific certainty has been achieved.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2400" dirty="0">
                <a:solidFill>
                  <a:prstClr val="black"/>
                </a:solidFill>
                <a:latin typeface="Calibri"/>
              </a:rPr>
              <a:t>“doctrine of hazardous negligence” as developed by the Dutch Supreme Court and in academic literature, which requires the State to exercise due care with its climate policy</a:t>
            </a:r>
            <a:endParaRPr lang="en-US" sz="2400" b="1" dirty="0">
              <a:solidFill>
                <a:prstClr val="black"/>
              </a:solidFill>
              <a:latin typeface="Calibri"/>
            </a:endParaRPr>
          </a:p>
        </p:txBody>
      </p:sp>
    </p:spTree>
    <p:extLst>
      <p:ext uri="{BB962C8B-B14F-4D97-AF65-F5344CB8AC3E}">
        <p14:creationId xmlns:p14="http://schemas.microsoft.com/office/powerpoint/2010/main" val="398624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Introduction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611560" y="1412777"/>
            <a:ext cx="8208912" cy="747897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i="1" dirty="0">
                <a:solidFill>
                  <a:prstClr val="black"/>
                </a:solidFill>
                <a:latin typeface="Calibri"/>
              </a:rPr>
              <a:t>Legal </a:t>
            </a:r>
            <a:r>
              <a:rPr lang="it-IT" sz="2800" i="1" dirty="0" err="1">
                <a:solidFill>
                  <a:prstClr val="black"/>
                </a:solidFill>
                <a:latin typeface="Calibri"/>
              </a:rPr>
              <a:t>transplants</a:t>
            </a:r>
            <a:endParaRPr lang="it-IT" sz="2800" i="1"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phenomenon with which we usually identify the process of imitation from one legal system to another of norms, institutions or legal concepts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We find the same concept of “Public trust” in the US (Juliana v. US) and Pakistan (Leghari v. Federation of Pakistan)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Though with different backgrounds, interpretation and implementation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Particular interests of comparative lawyers: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Reasons why transplants happen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Impact and Effectiveness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4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4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4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41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a:solidFill>
                  <a:prstClr val="black"/>
                </a:solidFill>
                <a:latin typeface="Calibri"/>
              </a:rPr>
              <a:t>The Court did not accept the objections put forward by the Dutch State </a:t>
            </a:r>
            <a:r>
              <a:rPr lang="en-US" sz="2800" dirty="0">
                <a:solidFill>
                  <a:prstClr val="black"/>
                </a:solidFill>
                <a:latin typeface="Calibri"/>
              </a:rPr>
              <a:t>(while agreeing on the seriousness of the problem and the need to take appropriate action):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possible acceptance of the action would have entailed an </a:t>
            </a:r>
            <a:r>
              <a:rPr lang="en-US" sz="2800" u="sng" dirty="0">
                <a:solidFill>
                  <a:prstClr val="black"/>
                </a:solidFill>
                <a:latin typeface="Calibri"/>
              </a:rPr>
              <a:t>interference in the discretion of the legislative and executive powers </a:t>
            </a:r>
            <a:r>
              <a:rPr lang="en-US" sz="2800" dirty="0">
                <a:solidFill>
                  <a:prstClr val="black"/>
                </a:solidFill>
                <a:latin typeface="Calibri"/>
              </a:rPr>
              <a:t>and a breach of the principle of separation of powers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further reduction in Dutch emissions required by the actors should have been considered</a:t>
            </a:r>
            <a:r>
              <a:rPr lang="en-US" sz="2800" u="sng" dirty="0">
                <a:solidFill>
                  <a:prstClr val="black"/>
                </a:solidFill>
                <a:latin typeface="Calibri"/>
              </a:rPr>
              <a:t> irrelevant, in view of the fact that the Dutch contribution </a:t>
            </a:r>
            <a:r>
              <a:rPr lang="en-US" sz="2800" dirty="0">
                <a:solidFill>
                  <a:prstClr val="black"/>
                </a:solidFill>
                <a:latin typeface="Calibri"/>
              </a:rPr>
              <a:t>to global emissions could be considered as minimal</a:t>
            </a:r>
          </a:p>
        </p:txBody>
      </p:sp>
    </p:spTree>
    <p:extLst>
      <p:ext uri="{BB962C8B-B14F-4D97-AF65-F5344CB8AC3E}">
        <p14:creationId xmlns:p14="http://schemas.microsoft.com/office/powerpoint/2010/main" val="3199045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a:t>
            </a:r>
            <a:r>
              <a:rPr lang="en-US" sz="2800" dirty="0" err="1">
                <a:solidFill>
                  <a:prstClr val="black"/>
                </a:solidFill>
                <a:latin typeface="Calibri"/>
              </a:rPr>
              <a:t>Urgenda</a:t>
            </a:r>
            <a:r>
              <a:rPr lang="en-US" sz="2800" dirty="0">
                <a:solidFill>
                  <a:prstClr val="black"/>
                </a:solidFill>
                <a:latin typeface="Calibri"/>
              </a:rPr>
              <a:t> case can be considered as a source of inspiration for further litigation in Europe</a:t>
            </a: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rPr>
              <a:t>2015: </a:t>
            </a:r>
            <a:r>
              <a:rPr lang="it-IT" sz="2800" b="1" dirty="0">
                <a:solidFill>
                  <a:prstClr val="black"/>
                </a:solidFill>
                <a:latin typeface="Calibri"/>
              </a:rPr>
              <a:t>ONG </a:t>
            </a:r>
            <a:r>
              <a:rPr lang="it-IT" sz="2800" b="1" dirty="0" err="1">
                <a:solidFill>
                  <a:prstClr val="black"/>
                </a:solidFill>
                <a:latin typeface="Calibri"/>
              </a:rPr>
              <a:t>Klimaatzaak</a:t>
            </a:r>
            <a:r>
              <a:rPr lang="it-IT" sz="2800" b="1" dirty="0">
                <a:solidFill>
                  <a:prstClr val="black"/>
                </a:solidFill>
                <a:latin typeface="Calibri"/>
              </a:rPr>
              <a:t> v. Belgio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Similar to the </a:t>
            </a:r>
            <a:r>
              <a:rPr lang="en-US" sz="2800" dirty="0" err="1">
                <a:solidFill>
                  <a:prstClr val="black"/>
                </a:solidFill>
                <a:latin typeface="Calibri"/>
              </a:rPr>
              <a:t>Urgenda</a:t>
            </a:r>
            <a:r>
              <a:rPr lang="en-US" sz="2800" dirty="0">
                <a:solidFill>
                  <a:prstClr val="black"/>
                </a:solidFill>
                <a:latin typeface="Calibri"/>
              </a:rPr>
              <a:t> case in the Netherlands, the </a:t>
            </a:r>
            <a:r>
              <a:rPr lang="en-US" sz="2800" dirty="0" err="1">
                <a:solidFill>
                  <a:prstClr val="black"/>
                </a:solidFill>
                <a:latin typeface="Calibri"/>
              </a:rPr>
              <a:t>Klimaatzaak</a:t>
            </a:r>
            <a:r>
              <a:rPr lang="en-US" sz="2800" dirty="0">
                <a:solidFill>
                  <a:prstClr val="black"/>
                </a:solidFill>
                <a:latin typeface="Calibri"/>
              </a:rPr>
              <a:t> was brought on the ground of art. 1382 Belgian Civil Code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by an organization of concerned citizens arguing that Belgian law requires the Belgian government's approach to reducing greenhouse gas emissions to be more aggressive</a:t>
            </a:r>
            <a:endParaRPr lang="it-IT" sz="2800" dirty="0">
              <a:solidFill>
                <a:prstClr val="black"/>
              </a:solidFill>
              <a:latin typeface="Calibri"/>
            </a:endParaRPr>
          </a:p>
        </p:txBody>
      </p:sp>
    </p:spTree>
    <p:extLst>
      <p:ext uri="{BB962C8B-B14F-4D97-AF65-F5344CB8AC3E}">
        <p14:creationId xmlns:p14="http://schemas.microsoft.com/office/powerpoint/2010/main" val="2510241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9353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600" b="1" dirty="0" err="1">
                <a:solidFill>
                  <a:prstClr val="black"/>
                </a:solidFill>
                <a:latin typeface="Calibri"/>
              </a:rPr>
              <a:t>Klimaatzaak</a:t>
            </a:r>
            <a:r>
              <a:rPr lang="it-IT" sz="2600" b="1" dirty="0">
                <a:solidFill>
                  <a:prstClr val="black"/>
                </a:solidFill>
                <a:latin typeface="Calibri"/>
              </a:rPr>
              <a:t> v. </a:t>
            </a:r>
            <a:r>
              <a:rPr lang="it-IT" sz="2600" b="1" dirty="0" err="1">
                <a:solidFill>
                  <a:prstClr val="black"/>
                </a:solidFill>
                <a:latin typeface="Calibri"/>
              </a:rPr>
              <a:t>Belgium</a:t>
            </a:r>
            <a:endParaRPr lang="it-IT" sz="2600" b="1"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600" b="1"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b="1" dirty="0">
                <a:solidFill>
                  <a:prstClr val="black"/>
                </a:solidFill>
                <a:latin typeface="Calibri"/>
              </a:rPr>
              <a:t>fault of the State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dirty="0">
                <a:solidFill>
                  <a:prstClr val="black"/>
                </a:solidFill>
                <a:latin typeface="Calibri"/>
              </a:rPr>
              <a:t>should have been acting diligently and reasonably,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600" dirty="0">
                <a:solidFill>
                  <a:prstClr val="black"/>
                </a:solidFill>
                <a:latin typeface="Calibri"/>
              </a:rPr>
              <a:t>as a </a:t>
            </a:r>
            <a:r>
              <a:rPr lang="en-US" sz="2600" i="1" dirty="0">
                <a:solidFill>
                  <a:prstClr val="black"/>
                </a:solidFill>
                <a:latin typeface="Calibri"/>
              </a:rPr>
              <a:t>bonus pater </a:t>
            </a:r>
            <a:r>
              <a:rPr lang="en-US" sz="2600" i="1" dirty="0" err="1">
                <a:solidFill>
                  <a:prstClr val="black"/>
                </a:solidFill>
                <a:latin typeface="Calibri"/>
              </a:rPr>
              <a:t>familias</a:t>
            </a:r>
            <a:r>
              <a:rPr lang="en-US" sz="2600" i="1" dirty="0">
                <a:solidFill>
                  <a:prstClr val="black"/>
                </a:solidFill>
                <a:latin typeface="Calibri"/>
              </a:rPr>
              <a:t> </a:t>
            </a:r>
            <a:r>
              <a:rPr lang="en-US" sz="2600" dirty="0">
                <a:solidFill>
                  <a:prstClr val="black"/>
                </a:solidFill>
                <a:latin typeface="Calibri"/>
              </a:rPr>
              <a:t>towards its citizens, in order to avoid the risks linked to climate change, which may occur as damage to health, to property, but also as damage to the general well-being resulting, for example, from the propagation of tropical diseases, or the intensification of heat waves</a:t>
            </a:r>
            <a:endParaRPr lang="it-IT" sz="26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600" dirty="0">
              <a:solidFill>
                <a:prstClr val="black"/>
              </a:solidFill>
              <a:latin typeface="Calibri"/>
            </a:endParaRPr>
          </a:p>
        </p:txBody>
      </p:sp>
    </p:spTree>
    <p:extLst>
      <p:ext uri="{BB962C8B-B14F-4D97-AF65-F5344CB8AC3E}">
        <p14:creationId xmlns:p14="http://schemas.microsoft.com/office/powerpoint/2010/main" val="41587641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a:rPr>
              <a:t>Claimants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NGO founded ad hoc by well-known people belonging to the star system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 ask the Court an injunction against the government to reduce emissions from 42 to 48% by 2025 and to at least from 55 to 65% by 2030.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Case still ongoing</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Final hearing in March 2021.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Decision before next summer</a:t>
            </a: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en-US" sz="2800" dirty="0">
              <a:solidFill>
                <a:prstClr val="black"/>
              </a:solidFill>
              <a:latin typeface="Calibri"/>
            </a:endParaRPr>
          </a:p>
        </p:txBody>
      </p:sp>
    </p:spTree>
    <p:extLst>
      <p:ext uri="{BB962C8B-B14F-4D97-AF65-F5344CB8AC3E}">
        <p14:creationId xmlns:p14="http://schemas.microsoft.com/office/powerpoint/2010/main" val="3298492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53943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a:t>
            </a:r>
            <a:r>
              <a:rPr lang="en-US" sz="2800" dirty="0" err="1">
                <a:solidFill>
                  <a:prstClr val="black"/>
                </a:solidFill>
                <a:latin typeface="Calibri"/>
              </a:rPr>
              <a:t>Urgenda</a:t>
            </a:r>
            <a:r>
              <a:rPr lang="en-US" sz="2800" dirty="0">
                <a:solidFill>
                  <a:prstClr val="black"/>
                </a:solidFill>
                <a:latin typeface="Calibri"/>
              </a:rPr>
              <a:t> case is also presented as a source of inspiration in the case proposed in Switzerland</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1" dirty="0" err="1">
                <a:solidFill>
                  <a:prstClr val="black"/>
                </a:solidFill>
                <a:latin typeface="Calibri"/>
              </a:rPr>
              <a:t>Klimaseniorinnen</a:t>
            </a:r>
            <a:r>
              <a:rPr lang="en-US" sz="2800" b="1" dirty="0">
                <a:solidFill>
                  <a:prstClr val="black"/>
                </a:solidFill>
                <a:latin typeface="Calibri"/>
              </a:rPr>
              <a:t> v. Swiss Federal Government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However: in this context the requests of the actresses were not based on a violation of </a:t>
            </a:r>
            <a:r>
              <a:rPr lang="en-US" sz="2800" i="1" dirty="0" err="1">
                <a:solidFill>
                  <a:prstClr val="black"/>
                </a:solidFill>
                <a:latin typeface="Calibri"/>
              </a:rPr>
              <a:t>neminem</a:t>
            </a:r>
            <a:r>
              <a:rPr lang="en-US" sz="2800" i="1" dirty="0">
                <a:solidFill>
                  <a:prstClr val="black"/>
                </a:solidFill>
                <a:latin typeface="Calibri"/>
              </a:rPr>
              <a:t> </a:t>
            </a:r>
            <a:r>
              <a:rPr lang="en-US" sz="2800" i="1" dirty="0" err="1">
                <a:solidFill>
                  <a:prstClr val="black"/>
                </a:solidFill>
                <a:latin typeface="Calibri"/>
              </a:rPr>
              <a:t>laedere</a:t>
            </a:r>
            <a:r>
              <a:rPr lang="en-US" sz="2800" dirty="0">
                <a:solidFill>
                  <a:prstClr val="black"/>
                </a:solidFill>
                <a:latin typeface="Calibri"/>
              </a:rPr>
              <a:t>, but on a </a:t>
            </a:r>
            <a:r>
              <a:rPr lang="en-US" sz="2800" b="1" dirty="0">
                <a:solidFill>
                  <a:prstClr val="black"/>
                </a:solidFill>
                <a:latin typeface="Calibri"/>
              </a:rPr>
              <a:t>violation of fundamental rights</a:t>
            </a:r>
            <a:r>
              <a:rPr lang="en-US" sz="2800" dirty="0">
                <a:solidFill>
                  <a:prstClr val="black"/>
                </a:solidFill>
                <a:latin typeface="Calibri"/>
              </a:rPr>
              <a:t>.</a:t>
            </a:r>
            <a:endParaRPr lang="it-IT" sz="2800" dirty="0">
              <a:solidFill>
                <a:prstClr val="black"/>
              </a:solidFill>
              <a:latin typeface="Calibri"/>
            </a:endParaRPr>
          </a:p>
        </p:txBody>
      </p:sp>
    </p:spTree>
    <p:extLst>
      <p:ext uri="{BB962C8B-B14F-4D97-AF65-F5344CB8AC3E}">
        <p14:creationId xmlns:p14="http://schemas.microsoft.com/office/powerpoint/2010/main" val="2963564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397031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older women are particularly vulnerable to climate change impacts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err="1">
                <a:solidFill>
                  <a:prstClr val="black"/>
                </a:solidFill>
                <a:latin typeface="Calibri"/>
              </a:rPr>
              <a:t>KlimaSeniorinnen</a:t>
            </a:r>
            <a:r>
              <a:rPr lang="en-US" sz="2800" dirty="0">
                <a:solidFill>
                  <a:prstClr val="black"/>
                </a:solidFill>
                <a:latin typeface="Calibri"/>
              </a:rPr>
              <a:t> Schweiz (Senior Women for Climate Protection Switzerland) filed a legal request with the authorities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claiming that the Swiss authorities are failing to fulfil their duty to protect them as required by the Swiss Constitution and by the European Convention on Human Rights</a:t>
            </a:r>
            <a:endParaRPr lang="it-IT" sz="2800" dirty="0">
              <a:solidFill>
                <a:prstClr val="black"/>
              </a:solidFill>
              <a:latin typeface="Calibri"/>
            </a:endParaRPr>
          </a:p>
        </p:txBody>
      </p:sp>
    </p:spTree>
    <p:extLst>
      <p:ext uri="{BB962C8B-B14F-4D97-AF65-F5344CB8AC3E}">
        <p14:creationId xmlns:p14="http://schemas.microsoft.com/office/powerpoint/2010/main" val="4196342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err="1">
                <a:solidFill>
                  <a:prstClr val="black"/>
                </a:solidFill>
                <a:latin typeface="Calibri"/>
              </a:rPr>
              <a:t>Klimasseniorinnen</a:t>
            </a:r>
            <a:r>
              <a:rPr lang="en-US" sz="2800" dirty="0">
                <a:solidFill>
                  <a:prstClr val="black"/>
                </a:solidFill>
                <a:latin typeface="Calibri"/>
              </a:rPr>
              <a:t> in 2016 had applied to the federal Council, the federal Department of the atmosphere, the transports, the energy and the communication (DATEC), the Federal Office of the atmosphere (UFAM) and the Federal Office of the energy (SFOE)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To tighten climate targets in order to enable the «less than 2</a:t>
            </a:r>
            <a:r>
              <a:rPr lang="it-IT" sz="2800" dirty="0">
                <a:solidFill>
                  <a:prstClr val="black"/>
                </a:solidFill>
                <a:latin typeface="Calibri"/>
              </a:rPr>
              <a:t> °</a:t>
            </a:r>
            <a:r>
              <a:rPr lang="en-US" sz="2800" dirty="0">
                <a:solidFill>
                  <a:prstClr val="black"/>
                </a:solidFill>
                <a:latin typeface="Calibri"/>
              </a:rPr>
              <a:t>C» target set by the Paris Agreement to be reached,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A target impossible on the basis of the Swiss legislation in force.</a:t>
            </a:r>
          </a:p>
        </p:txBody>
      </p:sp>
    </p:spTree>
    <p:extLst>
      <p:ext uri="{BB962C8B-B14F-4D97-AF65-F5344CB8AC3E}">
        <p14:creationId xmlns:p14="http://schemas.microsoft.com/office/powerpoint/2010/main" val="39240454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224676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case discussed was unsuccessful in front of Swiss courts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The association has introduced appeal in the Court of the human rights in Strasbourg</a:t>
            </a:r>
          </a:p>
        </p:txBody>
      </p:sp>
    </p:spTree>
    <p:extLst>
      <p:ext uri="{BB962C8B-B14F-4D97-AF65-F5344CB8AC3E}">
        <p14:creationId xmlns:p14="http://schemas.microsoft.com/office/powerpoint/2010/main" val="30092949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Climate</a:t>
            </a:r>
            <a:r>
              <a:rPr lang="it-IT" sz="2800" b="1" dirty="0">
                <a:solidFill>
                  <a:prstClr val="black"/>
                </a:solidFill>
                <a:latin typeface="Calibri"/>
              </a:rPr>
              <a:t> Case </a:t>
            </a:r>
            <a:r>
              <a:rPr lang="it-IT" sz="2800" b="1" dirty="0" err="1">
                <a:solidFill>
                  <a:prstClr val="black"/>
                </a:solidFill>
                <a:latin typeface="Calibri"/>
              </a:rPr>
              <a:t>Ireland</a:t>
            </a:r>
            <a:endParaRPr lang="it-IT" sz="2800" b="1"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dirty="0"/>
              <a:t>Friends of the Irish environment v. the Government of Ireland </a:t>
            </a:r>
            <a:r>
              <a:rPr lang="en-US" sz="2800" dirty="0"/>
              <a:t>(2020)</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2800" dirty="0"/>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t>The National Mitigation Plan (“the Plan”) 2017 </a:t>
            </a:r>
            <a:r>
              <a:rPr lang="en-US" sz="2800" b="0" i="0" dirty="0">
                <a:solidFill>
                  <a:srgbClr val="252525"/>
                </a:solidFill>
                <a:effectLst/>
                <a:latin typeface="Hind"/>
              </a:rPr>
              <a:t>failed to specify the manner in which it is proposed to achieve the ‘national transition objective’, as required by the Climate Act 2015.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0" dirty="0">
                <a:solidFill>
                  <a:srgbClr val="252525"/>
                </a:solidFill>
                <a:effectLst/>
                <a:latin typeface="Hind"/>
              </a:rPr>
              <a:t>The Government must now create a new, more ambitious National Mitigation Plan that complies with Ireland’s national and international climate obligations. </a:t>
            </a:r>
            <a:endParaRPr lang="en-US" sz="2800" dirty="0">
              <a:solidFill>
                <a:prstClr val="black"/>
              </a:solidFill>
              <a:latin typeface="Calibri"/>
            </a:endParaRPr>
          </a:p>
        </p:txBody>
      </p:sp>
    </p:spTree>
    <p:extLst>
      <p:ext uri="{BB962C8B-B14F-4D97-AF65-F5344CB8AC3E}">
        <p14:creationId xmlns:p14="http://schemas.microsoft.com/office/powerpoint/2010/main" val="1176315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8320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2800" b="1" dirty="0">
                <a:solidFill>
                  <a:prstClr val="black"/>
                </a:solidFill>
                <a:latin typeface="Calibri"/>
              </a:rPr>
              <a:t>Nos Affaire à tous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2800" dirty="0">
                <a:solidFill>
                  <a:prstClr val="black"/>
                </a:solidFill>
                <a:latin typeface="Calibri"/>
              </a:rPr>
              <a:t>2019 Association Oxfam France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2800" dirty="0">
                <a:solidFill>
                  <a:prstClr val="black"/>
                </a:solidFill>
                <a:latin typeface="Calibri"/>
              </a:rPr>
              <a:t>Tribunal Administratif of Paris</a:t>
            </a:r>
          </a:p>
          <a:p>
            <a:pPr marL="514350" marR="0" lvl="0" indent="-514350" algn="l" defTabSz="914400" rtl="0" eaLnBrk="1" fontAlgn="auto" latinLnBrk="0" hangingPunct="1">
              <a:lnSpc>
                <a:spcPct val="100000"/>
              </a:lnSpc>
              <a:spcBef>
                <a:spcPts val="0"/>
              </a:spcBef>
              <a:spcAft>
                <a:spcPts val="0"/>
              </a:spcAft>
              <a:buClrTx/>
              <a:buSzTx/>
              <a:buAutoNum type="arabicParenR"/>
              <a:tabLst/>
              <a:defRPr/>
            </a:pPr>
            <a:r>
              <a:rPr lang="en-US" sz="2800" dirty="0">
                <a:solidFill>
                  <a:prstClr val="black"/>
                </a:solidFill>
                <a:latin typeface="Calibri"/>
              </a:rPr>
              <a:t>order the State to pay the symbolic sum of EUR 1 in compensation for the moral damage suffered;</a:t>
            </a:r>
          </a:p>
          <a:p>
            <a:pPr marL="514350" marR="0" lvl="0" indent="-514350" algn="l" defTabSz="914400" rtl="0" eaLnBrk="1" fontAlgn="auto" latinLnBrk="0" hangingPunct="1">
              <a:lnSpc>
                <a:spcPct val="100000"/>
              </a:lnSpc>
              <a:spcBef>
                <a:spcPts val="0"/>
              </a:spcBef>
              <a:spcAft>
                <a:spcPts val="0"/>
              </a:spcAft>
              <a:buClrTx/>
              <a:buSzTx/>
              <a:buAutoNum type="arabicParenR"/>
              <a:tabLst/>
              <a:defRPr/>
            </a:pPr>
            <a:r>
              <a:rPr lang="en-US" sz="2800" dirty="0">
                <a:solidFill>
                  <a:prstClr val="black"/>
                </a:solidFill>
                <a:latin typeface="Calibri"/>
              </a:rPr>
              <a:t>order the State to pay the symbolic sum of 1 euro for ecological damage;</a:t>
            </a:r>
          </a:p>
          <a:p>
            <a:pPr marL="514350" marR="0" lvl="0" indent="-514350" algn="l" defTabSz="914400" rtl="0" eaLnBrk="1" fontAlgn="auto" latinLnBrk="0" hangingPunct="1">
              <a:lnSpc>
                <a:spcPct val="100000"/>
              </a:lnSpc>
              <a:spcBef>
                <a:spcPts val="0"/>
              </a:spcBef>
              <a:spcAft>
                <a:spcPts val="0"/>
              </a:spcAft>
              <a:buClrTx/>
              <a:buSzTx/>
              <a:buAutoNum type="arabicParenR"/>
              <a:tabLst/>
              <a:defRPr/>
            </a:pPr>
            <a:r>
              <a:rPr lang="en-US" sz="2800" dirty="0">
                <a:solidFill>
                  <a:prstClr val="black"/>
                </a:solidFill>
                <a:latin typeface="Calibri"/>
              </a:rPr>
              <a:t>order the Prime Minister and the competent ministers to put an end to all the failures of the State to its obligations in the fight against climate change or to remedy its effects;</a:t>
            </a:r>
            <a:endParaRPr lang="fr-FR" sz="2800" dirty="0">
              <a:solidFill>
                <a:prstClr val="black"/>
              </a:solidFill>
              <a:latin typeface="Calibri"/>
            </a:endParaRPr>
          </a:p>
        </p:txBody>
      </p:sp>
    </p:spTree>
    <p:extLst>
      <p:ext uri="{BB962C8B-B14F-4D97-AF65-F5344CB8AC3E}">
        <p14:creationId xmlns:p14="http://schemas.microsoft.com/office/powerpoint/2010/main" val="149615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wave</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r>
              <a:rPr lang="it-IT" sz="2800" dirty="0">
                <a:solidFill>
                  <a:prstClr val="white"/>
                </a:solidFill>
                <a:latin typeface="Calibri"/>
              </a:rPr>
              <a:t> in the U.S.</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1204681" y="1494447"/>
            <a:ext cx="7691568" cy="821763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As</a:t>
            </a:r>
            <a:r>
              <a:rPr lang="it-IT" sz="2800" b="1" dirty="0">
                <a:solidFill>
                  <a:prstClr val="black"/>
                </a:solidFill>
                <a:latin typeface="Calibri"/>
              </a:rPr>
              <a:t> an </a:t>
            </a:r>
            <a:r>
              <a:rPr lang="it-IT" sz="2800" b="1" dirty="0" err="1">
                <a:solidFill>
                  <a:prstClr val="black"/>
                </a:solidFill>
                <a:latin typeface="Calibri"/>
              </a:rPr>
              <a:t>answer</a:t>
            </a:r>
            <a:r>
              <a:rPr lang="it-IT" sz="2800" b="1" dirty="0">
                <a:solidFill>
                  <a:prstClr val="black"/>
                </a:solidFill>
                <a:latin typeface="Calibri"/>
              </a:rPr>
              <a:t> to the </a:t>
            </a:r>
            <a:r>
              <a:rPr lang="it-IT" sz="2800" b="1" dirty="0" err="1">
                <a:solidFill>
                  <a:prstClr val="black"/>
                </a:solidFill>
                <a:latin typeface="Calibri"/>
              </a:rPr>
              <a:t>absence</a:t>
            </a:r>
            <a:r>
              <a:rPr lang="it-IT" sz="2800" b="1" dirty="0">
                <a:solidFill>
                  <a:prstClr val="black"/>
                </a:solidFill>
                <a:latin typeface="Calibri"/>
              </a:rPr>
              <a:t> of </a:t>
            </a:r>
            <a:r>
              <a:rPr lang="it-IT" sz="2800" b="1" dirty="0" err="1">
                <a:solidFill>
                  <a:prstClr val="black"/>
                </a:solidFill>
                <a:latin typeface="Calibri"/>
              </a:rPr>
              <a:t>regulation</a:t>
            </a:r>
            <a:endParaRPr lang="it-IT" sz="2800" b="1"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litigation</a:t>
            </a:r>
            <a:r>
              <a:rPr lang="it-IT" sz="2800" i="1" dirty="0">
                <a:solidFill>
                  <a:prstClr val="black"/>
                </a:solidFill>
                <a:latin typeface="Calibri"/>
              </a:rPr>
              <a:t> </a:t>
            </a:r>
            <a:r>
              <a:rPr lang="it-IT" sz="2800" dirty="0" err="1">
                <a:solidFill>
                  <a:prstClr val="black"/>
                </a:solidFill>
                <a:latin typeface="Calibri"/>
              </a:rPr>
              <a:t>aimed</a:t>
            </a:r>
            <a:r>
              <a:rPr lang="it-IT" sz="2800" dirty="0">
                <a:solidFill>
                  <a:prstClr val="black"/>
                </a:solidFill>
                <a:latin typeface="Calibri"/>
              </a:rPr>
              <a:t> </a:t>
            </a:r>
            <a:r>
              <a:rPr lang="it-IT" sz="2800" dirty="0" err="1">
                <a:solidFill>
                  <a:prstClr val="black"/>
                </a:solidFill>
                <a:latin typeface="Calibri"/>
              </a:rPr>
              <a:t>at</a:t>
            </a:r>
            <a:r>
              <a:rPr lang="it-IT" sz="2800" dirty="0">
                <a:solidFill>
                  <a:prstClr val="black"/>
                </a:solidFill>
                <a:latin typeface="Calibri"/>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err="1">
                <a:solidFill>
                  <a:prstClr val="black"/>
                </a:solidFill>
                <a:latin typeface="Calibri"/>
              </a:rPr>
              <a:t>not</a:t>
            </a:r>
            <a:r>
              <a:rPr lang="it-IT" sz="2800" dirty="0">
                <a:solidFill>
                  <a:prstClr val="black"/>
                </a:solidFill>
                <a:latin typeface="Calibri"/>
              </a:rPr>
              <a:t> </a:t>
            </a:r>
            <a:r>
              <a:rPr lang="it-IT" sz="2800" dirty="0" err="1">
                <a:solidFill>
                  <a:prstClr val="black"/>
                </a:solidFill>
                <a:latin typeface="Calibri"/>
              </a:rPr>
              <a:t>only</a:t>
            </a:r>
            <a:r>
              <a:rPr lang="it-IT" sz="2800" dirty="0">
                <a:solidFill>
                  <a:prstClr val="black"/>
                </a:solidFill>
                <a:latin typeface="Calibri"/>
              </a:rPr>
              <a:t> and </a:t>
            </a:r>
            <a:r>
              <a:rPr lang="it-IT" sz="2800" dirty="0" err="1">
                <a:solidFill>
                  <a:prstClr val="black"/>
                </a:solidFill>
                <a:latin typeface="Calibri"/>
              </a:rPr>
              <a:t>not</a:t>
            </a:r>
            <a:r>
              <a:rPr lang="it-IT" sz="2800" dirty="0">
                <a:solidFill>
                  <a:prstClr val="black"/>
                </a:solidFill>
                <a:latin typeface="Calibri"/>
              </a:rPr>
              <a:t> so </a:t>
            </a:r>
            <a:r>
              <a:rPr lang="it-IT" sz="2800" dirty="0" err="1">
                <a:solidFill>
                  <a:prstClr val="black"/>
                </a:solidFill>
                <a:latin typeface="Calibri"/>
              </a:rPr>
              <a:t>much</a:t>
            </a:r>
            <a:r>
              <a:rPr lang="it-IT" sz="2800" dirty="0">
                <a:solidFill>
                  <a:prstClr val="black"/>
                </a:solidFill>
                <a:latin typeface="Calibri"/>
              </a:rPr>
              <a:t> to </a:t>
            </a:r>
            <a:r>
              <a:rPr lang="it-IT" sz="2800" dirty="0" err="1">
                <a:solidFill>
                  <a:prstClr val="black"/>
                </a:solidFill>
                <a:latin typeface="Calibri"/>
              </a:rPr>
              <a:t>get</a:t>
            </a:r>
            <a:r>
              <a:rPr lang="it-IT" sz="2800" dirty="0">
                <a:solidFill>
                  <a:prstClr val="black"/>
                </a:solidFill>
                <a:latin typeface="Calibri"/>
              </a:rPr>
              <a:t> </a:t>
            </a:r>
            <a:r>
              <a:rPr lang="it-IT" sz="2800" dirty="0" err="1">
                <a:solidFill>
                  <a:prstClr val="black"/>
                </a:solidFill>
                <a:latin typeface="Calibri"/>
              </a:rPr>
              <a:t>damages</a:t>
            </a:r>
            <a:r>
              <a:rPr lang="it-IT" sz="2800" dirty="0">
                <a:solidFill>
                  <a:prstClr val="black"/>
                </a:solidFill>
                <a:latin typeface="Calibri"/>
              </a:rPr>
              <a:t> </a:t>
            </a:r>
            <a:r>
              <a:rPr lang="it-IT" sz="2800" dirty="0" err="1">
                <a:solidFill>
                  <a:prstClr val="black"/>
                </a:solidFill>
                <a:latin typeface="Calibri"/>
              </a:rPr>
              <a:t>arising</a:t>
            </a:r>
            <a:r>
              <a:rPr lang="it-IT" sz="2800" dirty="0">
                <a:solidFill>
                  <a:prstClr val="black"/>
                </a:solidFill>
                <a:latin typeface="Calibri"/>
              </a:rPr>
              <a:t> out of </a:t>
            </a:r>
            <a:r>
              <a:rPr lang="it-IT" sz="2800" dirty="0" err="1">
                <a:solidFill>
                  <a:prstClr val="black"/>
                </a:solidFill>
                <a:latin typeface="Calibri"/>
              </a:rPr>
              <a:t>climate</a:t>
            </a:r>
            <a:r>
              <a:rPr lang="it-IT" sz="2800" dirty="0">
                <a:solidFill>
                  <a:prstClr val="black"/>
                </a:solidFill>
                <a:latin typeface="Calibri"/>
              </a:rPr>
              <a:t> </a:t>
            </a:r>
            <a:r>
              <a:rPr lang="it-IT" sz="2800" dirty="0" err="1">
                <a:solidFill>
                  <a:prstClr val="black"/>
                </a:solidFill>
                <a:latin typeface="Calibri"/>
              </a:rPr>
              <a:t>change</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dirty="0" err="1">
                <a:solidFill>
                  <a:prstClr val="black"/>
                </a:solidFill>
                <a:latin typeface="Calibri"/>
              </a:rPr>
              <a:t>but</a:t>
            </a:r>
            <a:r>
              <a:rPr lang="it-IT" sz="2800" b="1" dirty="0">
                <a:solidFill>
                  <a:prstClr val="black"/>
                </a:solidFill>
                <a:latin typeface="Calibri"/>
              </a:rPr>
              <a:t> </a:t>
            </a:r>
            <a:r>
              <a:rPr lang="it-IT" sz="2800" b="1" dirty="0" err="1">
                <a:solidFill>
                  <a:prstClr val="black"/>
                </a:solidFill>
                <a:latin typeface="Calibri"/>
              </a:rPr>
              <a:t>much</a:t>
            </a:r>
            <a:r>
              <a:rPr lang="it-IT" sz="2800" b="1" dirty="0">
                <a:solidFill>
                  <a:prstClr val="black"/>
                </a:solidFill>
                <a:latin typeface="Calibri"/>
              </a:rPr>
              <a:t> more: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a:solidFill>
                  <a:prstClr val="black"/>
                </a:solidFill>
                <a:latin typeface="Calibri"/>
              </a:rPr>
              <a:t>to </a:t>
            </a:r>
            <a:r>
              <a:rPr lang="it-IT" sz="2800" dirty="0" err="1">
                <a:solidFill>
                  <a:prstClr val="black"/>
                </a:solidFill>
                <a:latin typeface="Calibri"/>
              </a:rPr>
              <a:t>get</a:t>
            </a:r>
            <a:r>
              <a:rPr lang="it-IT" sz="2800" dirty="0">
                <a:solidFill>
                  <a:prstClr val="black"/>
                </a:solidFill>
                <a:latin typeface="Calibri"/>
              </a:rPr>
              <a:t> </a:t>
            </a:r>
            <a:r>
              <a:rPr lang="it-IT" sz="2800" dirty="0" err="1">
                <a:solidFill>
                  <a:prstClr val="black"/>
                </a:solidFill>
                <a:latin typeface="Calibri"/>
              </a:rPr>
              <a:t>negotiated</a:t>
            </a:r>
            <a:r>
              <a:rPr lang="it-IT" sz="2800" dirty="0">
                <a:solidFill>
                  <a:prstClr val="black"/>
                </a:solidFill>
                <a:latin typeface="Calibri"/>
              </a:rPr>
              <a:t> </a:t>
            </a:r>
            <a:r>
              <a:rPr lang="it-IT" sz="2800" dirty="0" err="1">
                <a:solidFill>
                  <a:prstClr val="black"/>
                </a:solidFill>
                <a:latin typeface="Calibri"/>
              </a:rPr>
              <a:t>regulatory</a:t>
            </a:r>
            <a:r>
              <a:rPr lang="it-IT" sz="2800" dirty="0">
                <a:solidFill>
                  <a:prstClr val="black"/>
                </a:solidFill>
                <a:latin typeface="Calibri"/>
              </a:rPr>
              <a:t> policies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it-IT" sz="2800" dirty="0">
                <a:solidFill>
                  <a:prstClr val="black"/>
                </a:solidFill>
                <a:latin typeface="Calibri"/>
              </a:rPr>
              <a:t>to introduce </a:t>
            </a:r>
            <a:r>
              <a:rPr lang="it-IT" sz="2800" dirty="0" err="1">
                <a:solidFill>
                  <a:prstClr val="black"/>
                </a:solidFill>
                <a:latin typeface="Calibri"/>
              </a:rPr>
              <a:t>financial</a:t>
            </a:r>
            <a:r>
              <a:rPr lang="it-IT" sz="2800" dirty="0">
                <a:solidFill>
                  <a:prstClr val="black"/>
                </a:solidFill>
                <a:latin typeface="Calibri"/>
              </a:rPr>
              <a:t> </a:t>
            </a:r>
            <a:r>
              <a:rPr lang="it-IT" sz="2800" dirty="0" err="1">
                <a:solidFill>
                  <a:prstClr val="black"/>
                </a:solidFill>
                <a:latin typeface="Calibri"/>
              </a:rPr>
              <a:t>lever</a:t>
            </a:r>
            <a:r>
              <a:rPr lang="it-IT" sz="2800" dirty="0">
                <a:solidFill>
                  <a:prstClr val="black"/>
                </a:solidFill>
                <a:latin typeface="Calibri"/>
              </a:rPr>
              <a:t> to </a:t>
            </a:r>
            <a:r>
              <a:rPr lang="it-IT" sz="2800" dirty="0" err="1">
                <a:solidFill>
                  <a:prstClr val="black"/>
                </a:solidFill>
                <a:latin typeface="Calibri"/>
              </a:rPr>
              <a:t>promote</a:t>
            </a:r>
            <a:r>
              <a:rPr lang="it-IT" sz="2800" dirty="0">
                <a:solidFill>
                  <a:prstClr val="black"/>
                </a:solidFill>
                <a:latin typeface="Calibri"/>
              </a:rPr>
              <a:t> support for </a:t>
            </a:r>
            <a:r>
              <a:rPr lang="it-IT" sz="2800" dirty="0" err="1">
                <a:solidFill>
                  <a:prstClr val="black"/>
                </a:solidFill>
                <a:latin typeface="Calibri"/>
              </a:rPr>
              <a:t>governmental</a:t>
            </a:r>
            <a:r>
              <a:rPr lang="it-IT" sz="2800" dirty="0">
                <a:solidFill>
                  <a:prstClr val="black"/>
                </a:solidFill>
                <a:latin typeface="Calibri"/>
              </a:rPr>
              <a:t> policies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Calibri"/>
              </a:rPr>
              <a:t>to provide a mechanism for raising awareness, in a regulatory environment in which policies have not caught up with the problem (yet)</a:t>
            </a:r>
            <a:endParaRPr lang="it-IT" sz="2800" dirty="0">
              <a:solidFill>
                <a:prstClr val="black"/>
              </a:solidFill>
              <a:latin typeface="Calibri"/>
            </a:endParaRPr>
          </a:p>
          <a:p>
            <a:pPr>
              <a:defRPr/>
            </a:pPr>
            <a:br>
              <a:rPr lang="en-US" sz="2800" dirty="0">
                <a:solidFill>
                  <a:prstClr val="black"/>
                </a:solidFill>
                <a:latin typeface="Calibri"/>
              </a:rPr>
            </a:b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6090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1815882"/>
          </a:xfrm>
          <a:prstGeom prst="rect">
            <a:avLst/>
          </a:prstGeom>
          <a:noFill/>
        </p:spPr>
        <p:txBody>
          <a:bodyPr wrap="square" rtlCol="0">
            <a:spAutoFit/>
          </a:bodyPr>
          <a:lstStyle/>
          <a:p>
            <a:pPr>
              <a:defRPr/>
            </a:pPr>
            <a:r>
              <a:rPr lang="fr-FR" sz="2800" dirty="0">
                <a:solidFill>
                  <a:prstClr val="black"/>
                </a:solidFill>
                <a:latin typeface="Calibri"/>
              </a:rPr>
              <a:t>3 </a:t>
            </a:r>
            <a:r>
              <a:rPr lang="fr-FR" sz="2800" dirty="0" err="1">
                <a:solidFill>
                  <a:prstClr val="black"/>
                </a:solidFill>
                <a:latin typeface="Calibri"/>
              </a:rPr>
              <a:t>February</a:t>
            </a:r>
            <a:r>
              <a:rPr lang="fr-FR" sz="2800" dirty="0">
                <a:solidFill>
                  <a:prstClr val="black"/>
                </a:solidFill>
                <a:latin typeface="Calibri"/>
              </a:rPr>
              <a:t> 2021: </a:t>
            </a:r>
          </a:p>
          <a:p>
            <a:pPr>
              <a:defRPr/>
            </a:pPr>
            <a:endParaRPr lang="fr-FR" sz="2800" dirty="0">
              <a:solidFill>
                <a:prstClr val="black"/>
              </a:solidFill>
              <a:latin typeface="Calibri"/>
            </a:endParaRPr>
          </a:p>
          <a:p>
            <a:pPr>
              <a:defRPr/>
            </a:pPr>
            <a:r>
              <a:rPr lang="fr-FR" sz="2800" dirty="0">
                <a:solidFill>
                  <a:prstClr val="black"/>
                </a:solidFill>
                <a:latin typeface="Calibri"/>
              </a:rPr>
              <a:t>The </a:t>
            </a:r>
            <a:r>
              <a:rPr lang="fr-FR" sz="2800" i="1" dirty="0">
                <a:solidFill>
                  <a:prstClr val="black"/>
                </a:solidFill>
                <a:latin typeface="Calibri"/>
              </a:rPr>
              <a:t>Tribunal Administratif </a:t>
            </a:r>
            <a:r>
              <a:rPr lang="en-US" sz="2800" dirty="0">
                <a:solidFill>
                  <a:prstClr val="black"/>
                </a:solidFill>
                <a:latin typeface="Calibri"/>
              </a:rPr>
              <a:t>condemns the State to comply with all the demands made by Oxfam</a:t>
            </a:r>
          </a:p>
        </p:txBody>
      </p:sp>
    </p:spTree>
    <p:extLst>
      <p:ext uri="{BB962C8B-B14F-4D97-AF65-F5344CB8AC3E}">
        <p14:creationId xmlns:p14="http://schemas.microsoft.com/office/powerpoint/2010/main" val="619715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4832092"/>
          </a:xfrm>
          <a:prstGeom prst="rect">
            <a:avLst/>
          </a:prstGeom>
          <a:noFill/>
        </p:spPr>
        <p:txBody>
          <a:bodyPr wrap="square" rtlCol="0">
            <a:spAutoFit/>
          </a:bodyPr>
          <a:lstStyle/>
          <a:p>
            <a:pPr>
              <a:defRPr/>
            </a:pPr>
            <a:r>
              <a:rPr lang="fr-FR" sz="2800" dirty="0">
                <a:solidFill>
                  <a:prstClr val="black"/>
                </a:solidFill>
                <a:latin typeface="Calibri"/>
              </a:rPr>
              <a:t>24 March  2021</a:t>
            </a:r>
          </a:p>
          <a:p>
            <a:pPr>
              <a:defRPr/>
            </a:pPr>
            <a:r>
              <a:rPr lang="fr-FR" sz="2800" b="1" dirty="0" err="1">
                <a:solidFill>
                  <a:prstClr val="black"/>
                </a:solidFill>
                <a:latin typeface="Calibri"/>
              </a:rPr>
              <a:t>Bundesverfassungsgericht</a:t>
            </a:r>
            <a:r>
              <a:rPr lang="fr-FR" sz="2800" b="1" dirty="0">
                <a:solidFill>
                  <a:prstClr val="black"/>
                </a:solidFill>
                <a:latin typeface="Calibri"/>
              </a:rPr>
              <a:t> (</a:t>
            </a:r>
            <a:r>
              <a:rPr lang="fr-FR" sz="2800" b="1" dirty="0" err="1">
                <a:solidFill>
                  <a:prstClr val="black"/>
                </a:solidFill>
                <a:latin typeface="Calibri"/>
              </a:rPr>
              <a:t>Constitutional</a:t>
            </a:r>
            <a:r>
              <a:rPr lang="fr-FR" sz="2800" b="1" dirty="0">
                <a:solidFill>
                  <a:prstClr val="black"/>
                </a:solidFill>
                <a:latin typeface="Calibri"/>
              </a:rPr>
              <a:t> Court)</a:t>
            </a:r>
          </a:p>
          <a:p>
            <a:pPr marL="457200" indent="-457200">
              <a:buFont typeface="Wingdings" panose="05000000000000000000" pitchFamily="2" charset="2"/>
              <a:buChar char="Ø"/>
              <a:defRPr/>
            </a:pPr>
            <a:r>
              <a:rPr lang="fr-FR" sz="2800" dirty="0" err="1">
                <a:solidFill>
                  <a:prstClr val="black"/>
                </a:solidFill>
                <a:latin typeface="Calibri"/>
              </a:rPr>
              <a:t>Verfassungsbeschwerde</a:t>
            </a:r>
            <a:r>
              <a:rPr lang="fr-FR" sz="2800" dirty="0">
                <a:solidFill>
                  <a:prstClr val="black"/>
                </a:solidFill>
                <a:latin typeface="Calibri"/>
              </a:rPr>
              <a:t>: </a:t>
            </a:r>
            <a:r>
              <a:rPr lang="fr-FR" sz="2800" i="1" dirty="0">
                <a:solidFill>
                  <a:prstClr val="black"/>
                </a:solidFill>
                <a:latin typeface="Calibri"/>
              </a:rPr>
              <a:t>d</a:t>
            </a:r>
            <a:r>
              <a:rPr lang="en-US" sz="2800" i="1" dirty="0" err="1">
                <a:solidFill>
                  <a:prstClr val="black"/>
                </a:solidFill>
                <a:latin typeface="Calibri"/>
              </a:rPr>
              <a:t>irect</a:t>
            </a:r>
            <a:r>
              <a:rPr lang="en-US" sz="2800" i="1" dirty="0">
                <a:solidFill>
                  <a:prstClr val="black"/>
                </a:solidFill>
                <a:latin typeface="Calibri"/>
              </a:rPr>
              <a:t> actions by individuals to the Constitutional Court</a:t>
            </a:r>
          </a:p>
          <a:p>
            <a:pPr marL="457200" indent="-457200">
              <a:buFont typeface="Wingdings" panose="05000000000000000000" pitchFamily="2" charset="2"/>
              <a:buChar char="Ø"/>
              <a:defRPr/>
            </a:pPr>
            <a:r>
              <a:rPr lang="fr-FR" sz="2800" b="1" dirty="0" err="1">
                <a:solidFill>
                  <a:prstClr val="black"/>
                </a:solidFill>
                <a:latin typeface="Calibri"/>
              </a:rPr>
              <a:t>Klimaschutzgesetz</a:t>
            </a:r>
            <a:r>
              <a:rPr lang="fr-FR" sz="2800" b="1" dirty="0">
                <a:solidFill>
                  <a:prstClr val="black"/>
                </a:solidFill>
                <a:latin typeface="Calibri"/>
              </a:rPr>
              <a:t> </a:t>
            </a:r>
            <a:r>
              <a:rPr lang="fr-FR" sz="2800" dirty="0">
                <a:solidFill>
                  <a:prstClr val="black"/>
                </a:solidFill>
                <a:latin typeface="Calibri"/>
              </a:rPr>
              <a:t>of 2013, as </a:t>
            </a:r>
            <a:r>
              <a:rPr lang="fr-FR" sz="2800" dirty="0" err="1">
                <a:solidFill>
                  <a:prstClr val="black"/>
                </a:solidFill>
                <a:latin typeface="Calibri"/>
              </a:rPr>
              <a:t>amended</a:t>
            </a:r>
            <a:r>
              <a:rPr lang="fr-FR" sz="2800" dirty="0">
                <a:solidFill>
                  <a:prstClr val="black"/>
                </a:solidFill>
                <a:latin typeface="Calibri"/>
              </a:rPr>
              <a:t> in 2019</a:t>
            </a:r>
          </a:p>
          <a:p>
            <a:pPr marL="457200" indent="-457200">
              <a:buFont typeface="Wingdings" panose="05000000000000000000" pitchFamily="2" charset="2"/>
              <a:buChar char="Ø"/>
              <a:defRPr/>
            </a:pPr>
            <a:r>
              <a:rPr lang="en-US" sz="2800" dirty="0">
                <a:solidFill>
                  <a:prstClr val="black"/>
                </a:solidFill>
                <a:latin typeface="Calibri"/>
              </a:rPr>
              <a:t>the State has not implemented sufficient regulations for the immediate reduction of greenhouse gases, especially carbon dioxide (</a:t>
            </a:r>
            <a:r>
              <a:rPr lang="en-US" sz="2800" dirty="0">
                <a:effectLst/>
                <a:latin typeface="Calibri" panose="020F0502020204030204" pitchFamily="34" charset="0"/>
                <a:ea typeface="Calibri" panose="020F0502020204030204" pitchFamily="34" charset="0"/>
                <a:cs typeface="Calibri" panose="020F0502020204030204" pitchFamily="34" charset="0"/>
              </a:rPr>
              <a:t>CO</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800" dirty="0">
                <a:solidFill>
                  <a:prstClr val="black"/>
                </a:solidFill>
                <a:latin typeface="Calibri"/>
              </a:rPr>
              <a:t>), which are however necessary to prevent heating to 1.5 (or at least well below 2° C)</a:t>
            </a:r>
          </a:p>
          <a:p>
            <a:pPr marL="457200" indent="-457200">
              <a:buFont typeface="Wingdings" panose="05000000000000000000" pitchFamily="2" charset="2"/>
              <a:buChar char="Ø"/>
              <a:defRPr/>
            </a:pPr>
            <a:r>
              <a:rPr lang="en-US" sz="2800" dirty="0">
                <a:solidFill>
                  <a:prstClr val="black"/>
                </a:solidFill>
                <a:latin typeface="Calibri"/>
              </a:rPr>
              <a:t>The Court asks the Government to revise the law</a:t>
            </a:r>
            <a:endParaRPr lang="fr-FR" sz="2800" dirty="0">
              <a:solidFill>
                <a:prstClr val="black"/>
              </a:solidFill>
              <a:latin typeface="Calibri"/>
            </a:endParaRPr>
          </a:p>
        </p:txBody>
      </p:sp>
    </p:spTree>
    <p:extLst>
      <p:ext uri="{BB962C8B-B14F-4D97-AF65-F5344CB8AC3E}">
        <p14:creationId xmlns:p14="http://schemas.microsoft.com/office/powerpoint/2010/main" val="2635071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3970318"/>
          </a:xfrm>
          <a:prstGeom prst="rect">
            <a:avLst/>
          </a:prstGeom>
          <a:noFill/>
        </p:spPr>
        <p:txBody>
          <a:bodyPr wrap="square" rtlCol="0">
            <a:spAutoFit/>
          </a:bodyPr>
          <a:lstStyle/>
          <a:p>
            <a:pPr>
              <a:defRPr/>
            </a:pPr>
            <a:r>
              <a:rPr lang="fr-FR" sz="2800" b="1" dirty="0" err="1">
                <a:solidFill>
                  <a:prstClr val="black"/>
                </a:solidFill>
                <a:latin typeface="Calibri"/>
              </a:rPr>
              <a:t>Milieudefensie</a:t>
            </a:r>
            <a:r>
              <a:rPr lang="fr-FR" sz="2800" b="1" dirty="0">
                <a:solidFill>
                  <a:prstClr val="black"/>
                </a:solidFill>
                <a:latin typeface="Calibri"/>
              </a:rPr>
              <a:t> et al. v. Royal Dutch Shell </a:t>
            </a:r>
            <a:r>
              <a:rPr lang="fr-FR" sz="2800" b="1" dirty="0" err="1">
                <a:solidFill>
                  <a:prstClr val="black"/>
                </a:solidFill>
                <a:latin typeface="Calibri"/>
              </a:rPr>
              <a:t>plc</a:t>
            </a:r>
            <a:r>
              <a:rPr lang="fr-FR" sz="2800" b="1" dirty="0">
                <a:solidFill>
                  <a:prstClr val="black"/>
                </a:solidFill>
                <a:latin typeface="Calibri"/>
              </a:rPr>
              <a:t>.</a:t>
            </a:r>
          </a:p>
          <a:p>
            <a:pPr>
              <a:defRPr/>
            </a:pPr>
            <a:r>
              <a:rPr lang="fr-FR" sz="2800" dirty="0">
                <a:solidFill>
                  <a:prstClr val="black"/>
                </a:solidFill>
                <a:latin typeface="Calibri"/>
              </a:rPr>
              <a:t> </a:t>
            </a:r>
            <a:r>
              <a:rPr lang="fr-FR" sz="2800" dirty="0">
                <a:solidFill>
                  <a:srgbClr val="FF0000"/>
                </a:solidFill>
                <a:latin typeface="Calibri"/>
              </a:rPr>
              <a:t>26 May 2021 !!!</a:t>
            </a:r>
          </a:p>
          <a:p>
            <a:pPr>
              <a:defRPr/>
            </a:pPr>
            <a:endParaRPr lang="fr-FR" sz="2800" dirty="0">
              <a:solidFill>
                <a:prstClr val="black"/>
              </a:solidFill>
              <a:latin typeface="Calibri"/>
            </a:endParaRPr>
          </a:p>
          <a:p>
            <a:pPr>
              <a:defRPr/>
            </a:pPr>
            <a:r>
              <a:rPr lang="en-US" sz="2800" dirty="0">
                <a:solidFill>
                  <a:prstClr val="black"/>
                </a:solidFill>
                <a:latin typeface="Calibri"/>
              </a:rPr>
              <a:t>Plaintiffs extend the argument developed in the URGENDA case to private companies</a:t>
            </a:r>
          </a:p>
          <a:p>
            <a:pPr marL="457200" indent="-457200">
              <a:buFont typeface="Wingdings" panose="05000000000000000000" pitchFamily="2" charset="2"/>
              <a:buChar char="Ø"/>
              <a:defRPr/>
            </a:pPr>
            <a:r>
              <a:rPr lang="en-US" sz="2800" dirty="0">
                <a:solidFill>
                  <a:prstClr val="black"/>
                </a:solidFill>
                <a:latin typeface="Calibri"/>
              </a:rPr>
              <a:t>given the Paris Agreement’s goals and the scientific evidence regarding the dangers of climate change,</a:t>
            </a:r>
          </a:p>
          <a:p>
            <a:pPr marL="457200" indent="-457200">
              <a:buFont typeface="Wingdings" panose="05000000000000000000" pitchFamily="2" charset="2"/>
              <a:buChar char="Ø"/>
              <a:defRPr/>
            </a:pPr>
            <a:r>
              <a:rPr lang="en-US" sz="2800" dirty="0">
                <a:solidFill>
                  <a:prstClr val="black"/>
                </a:solidFill>
                <a:latin typeface="Calibri"/>
              </a:rPr>
              <a:t>Shell has a duty of care to take action to reduce its greenhouse gas emissions. </a:t>
            </a:r>
          </a:p>
        </p:txBody>
      </p:sp>
    </p:spTree>
    <p:extLst>
      <p:ext uri="{BB962C8B-B14F-4D97-AF65-F5344CB8AC3E}">
        <p14:creationId xmlns:p14="http://schemas.microsoft.com/office/powerpoint/2010/main" val="1094411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4832092"/>
          </a:xfrm>
          <a:prstGeom prst="rect">
            <a:avLst/>
          </a:prstGeom>
          <a:noFill/>
        </p:spPr>
        <p:txBody>
          <a:bodyPr wrap="square" rtlCol="0">
            <a:spAutoFit/>
          </a:bodyPr>
          <a:lstStyle/>
          <a:p>
            <a:pPr>
              <a:defRPr/>
            </a:pPr>
            <a:r>
              <a:rPr lang="en-US" sz="2800" dirty="0">
                <a:solidFill>
                  <a:prstClr val="black"/>
                </a:solidFill>
                <a:latin typeface="Calibri"/>
              </a:rPr>
              <a:t>Duty of care</a:t>
            </a:r>
          </a:p>
          <a:p>
            <a:pPr marL="457200" indent="-457200">
              <a:buFont typeface="Wingdings" panose="05000000000000000000" pitchFamily="2" charset="2"/>
              <a:buChar char="Ø"/>
              <a:defRPr/>
            </a:pPr>
            <a:r>
              <a:rPr lang="en-US" sz="2800" dirty="0">
                <a:solidFill>
                  <a:prstClr val="black"/>
                </a:solidFill>
                <a:latin typeface="Calibri"/>
              </a:rPr>
              <a:t>Art. 6:162 of the Dutch Civil Code </a:t>
            </a:r>
          </a:p>
          <a:p>
            <a:pPr marL="457200" indent="-457200">
              <a:buFont typeface="Wingdings" panose="05000000000000000000" pitchFamily="2" charset="2"/>
              <a:buChar char="Ø"/>
              <a:defRPr/>
            </a:pPr>
            <a:r>
              <a:rPr lang="en-US" sz="2800" dirty="0">
                <a:solidFill>
                  <a:prstClr val="black"/>
                </a:solidFill>
                <a:latin typeface="Calibri"/>
              </a:rPr>
              <a:t>as further informed by Articles 2 and 8 of the European Convention on Human Rights (rights to life and rights to a private life, family life, home, and correspondence). </a:t>
            </a:r>
          </a:p>
          <a:p>
            <a:pPr marL="457200" indent="-457200">
              <a:buFont typeface="Wingdings" panose="05000000000000000000" pitchFamily="2" charset="2"/>
              <a:buChar char="Ø"/>
              <a:defRPr/>
            </a:pPr>
            <a:r>
              <a:rPr lang="en-US" sz="2800" dirty="0">
                <a:solidFill>
                  <a:prstClr val="black"/>
                </a:solidFill>
                <a:latin typeface="Calibri"/>
              </a:rPr>
              <a:t>Shell’s long knowledge of climate change, misleading statements on climate change, and inadequate action to reduce climate change help support a finding of </a:t>
            </a:r>
            <a:r>
              <a:rPr lang="en-US" sz="2800" b="1" dirty="0">
                <a:solidFill>
                  <a:prstClr val="black"/>
                </a:solidFill>
                <a:latin typeface="Calibri"/>
              </a:rPr>
              <a:t>Shell’s unlawful endangerment of Dutch citizens and actions constituting hazardous negligence.</a:t>
            </a:r>
            <a:endParaRPr lang="fr-FR" sz="2800" b="1" dirty="0">
              <a:solidFill>
                <a:prstClr val="black"/>
              </a:solidFill>
              <a:latin typeface="Calibri"/>
            </a:endParaRPr>
          </a:p>
        </p:txBody>
      </p:sp>
    </p:spTree>
    <p:extLst>
      <p:ext uri="{BB962C8B-B14F-4D97-AF65-F5344CB8AC3E}">
        <p14:creationId xmlns:p14="http://schemas.microsoft.com/office/powerpoint/2010/main" val="37350883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4401205"/>
          </a:xfrm>
          <a:prstGeom prst="rect">
            <a:avLst/>
          </a:prstGeom>
          <a:noFill/>
        </p:spPr>
        <p:txBody>
          <a:bodyPr wrap="square" rtlCol="0">
            <a:spAutoFit/>
          </a:bodyPr>
          <a:lstStyle/>
          <a:p>
            <a:pPr>
              <a:defRPr/>
            </a:pPr>
            <a:r>
              <a:rPr lang="en-US" sz="2800" dirty="0">
                <a:solidFill>
                  <a:prstClr val="black"/>
                </a:solidFill>
                <a:latin typeface="Calibri"/>
              </a:rPr>
              <a:t>The Court:</a:t>
            </a:r>
          </a:p>
          <a:p>
            <a:pPr marL="457200" indent="-457200">
              <a:buFont typeface="Wingdings" panose="05000000000000000000" pitchFamily="2" charset="2"/>
              <a:buChar char="Ø"/>
              <a:defRPr/>
            </a:pPr>
            <a:r>
              <a:rPr lang="en-US" sz="2800" dirty="0">
                <a:solidFill>
                  <a:prstClr val="black"/>
                </a:solidFill>
                <a:latin typeface="Calibri"/>
              </a:rPr>
              <a:t> ordered Shell to </a:t>
            </a:r>
            <a:r>
              <a:rPr lang="en-US" sz="2800" b="1" dirty="0">
                <a:solidFill>
                  <a:prstClr val="black"/>
                </a:solidFill>
                <a:latin typeface="Calibri"/>
              </a:rPr>
              <a:t>reduce emissions </a:t>
            </a:r>
            <a:r>
              <a:rPr lang="en-US" sz="2800" dirty="0">
                <a:solidFill>
                  <a:prstClr val="black"/>
                </a:solidFill>
                <a:latin typeface="Calibri"/>
              </a:rPr>
              <a:t>by a net 45% across both emissions from its own operations and emissions from the use of the oil it produces. </a:t>
            </a:r>
          </a:p>
          <a:p>
            <a:pPr marL="457200" indent="-457200">
              <a:buFont typeface="Wingdings" panose="05000000000000000000" pitchFamily="2" charset="2"/>
              <a:buChar char="Ø"/>
              <a:defRPr/>
            </a:pPr>
            <a:r>
              <a:rPr lang="en-US" sz="2800" dirty="0">
                <a:solidFill>
                  <a:prstClr val="black"/>
                </a:solidFill>
                <a:latin typeface="Calibri"/>
              </a:rPr>
              <a:t>made its </a:t>
            </a:r>
            <a:r>
              <a:rPr lang="en-US" sz="2800" b="1" dirty="0">
                <a:solidFill>
                  <a:prstClr val="black"/>
                </a:solidFill>
                <a:latin typeface="Calibri"/>
              </a:rPr>
              <a:t>decision provisionally enforceable, </a:t>
            </a:r>
            <a:r>
              <a:rPr lang="en-US" sz="2800" dirty="0">
                <a:solidFill>
                  <a:prstClr val="black"/>
                </a:solidFill>
                <a:latin typeface="Calibri"/>
              </a:rPr>
              <a:t>meaning Shell will be required to meet its reduction obligations </a:t>
            </a:r>
            <a:r>
              <a:rPr lang="en-US" sz="2800" b="1" dirty="0">
                <a:solidFill>
                  <a:prstClr val="black"/>
                </a:solidFill>
                <a:latin typeface="Calibri"/>
              </a:rPr>
              <a:t>even as the case is appealed</a:t>
            </a:r>
          </a:p>
          <a:p>
            <a:pPr marL="457200" indent="-457200">
              <a:buFont typeface="Wingdings" panose="05000000000000000000" pitchFamily="2" charset="2"/>
              <a:buChar char="Ø"/>
              <a:defRPr/>
            </a:pPr>
            <a:r>
              <a:rPr lang="en-US" sz="2800" dirty="0">
                <a:solidFill>
                  <a:prstClr val="black"/>
                </a:solidFill>
                <a:latin typeface="Calibri"/>
              </a:rPr>
              <a:t>allowed the class action </a:t>
            </a:r>
            <a:r>
              <a:rPr lang="en-US" sz="2800" b="1" dirty="0">
                <a:solidFill>
                  <a:prstClr val="black"/>
                </a:solidFill>
                <a:latin typeface="Calibri"/>
              </a:rPr>
              <a:t>because the interests served in the class action aligned with the objectives stated in their articles of association. </a:t>
            </a:r>
          </a:p>
        </p:txBody>
      </p:sp>
    </p:spTree>
    <p:extLst>
      <p:ext uri="{BB962C8B-B14F-4D97-AF65-F5344CB8AC3E}">
        <p14:creationId xmlns:p14="http://schemas.microsoft.com/office/powerpoint/2010/main" val="3061802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1815882"/>
          </a:xfrm>
          <a:prstGeom prst="rect">
            <a:avLst/>
          </a:prstGeom>
          <a:noFill/>
        </p:spPr>
        <p:txBody>
          <a:bodyPr wrap="square" rtlCol="0">
            <a:spAutoFit/>
          </a:bodyPr>
          <a:lstStyle/>
          <a:p>
            <a:pPr>
              <a:defRPr/>
            </a:pPr>
            <a:r>
              <a:rPr lang="en-US" sz="2800" dirty="0">
                <a:solidFill>
                  <a:prstClr val="black"/>
                </a:solidFill>
                <a:latin typeface="Calibri"/>
              </a:rPr>
              <a:t>May 26, 2021: Hague District Court:</a:t>
            </a:r>
          </a:p>
          <a:p>
            <a:pPr marL="457200" indent="-457200">
              <a:buFont typeface="Wingdings" panose="05000000000000000000" pitchFamily="2" charset="2"/>
              <a:buChar char="Ø"/>
              <a:defRPr/>
            </a:pPr>
            <a:r>
              <a:rPr lang="en-US" sz="2800" b="1" dirty="0">
                <a:solidFill>
                  <a:prstClr val="black"/>
                </a:solidFill>
                <a:latin typeface="Calibri"/>
              </a:rPr>
              <a:t>redetermine targets and time-table for Shell </a:t>
            </a:r>
          </a:p>
          <a:p>
            <a:pPr marL="457200" indent="-457200">
              <a:buFont typeface="Wingdings" panose="05000000000000000000" pitchFamily="2" charset="2"/>
              <a:buChar char="Ø"/>
              <a:defRPr/>
            </a:pPr>
            <a:r>
              <a:rPr lang="en-US" sz="2800" b="1" dirty="0">
                <a:solidFill>
                  <a:prstClr val="black"/>
                </a:solidFill>
                <a:latin typeface="Calibri"/>
              </a:rPr>
              <a:t>Very effective from a awareness raising point of view, but: legal certainty?</a:t>
            </a:r>
            <a:endParaRPr lang="fr-FR" sz="2800" b="1" dirty="0">
              <a:solidFill>
                <a:prstClr val="black"/>
              </a:solidFill>
              <a:latin typeface="Calibri"/>
            </a:endParaRPr>
          </a:p>
        </p:txBody>
      </p:sp>
    </p:spTree>
    <p:extLst>
      <p:ext uri="{BB962C8B-B14F-4D97-AF65-F5344CB8AC3E}">
        <p14:creationId xmlns:p14="http://schemas.microsoft.com/office/powerpoint/2010/main" val="40523855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err="1">
                <a:ln>
                  <a:noFill/>
                </a:ln>
                <a:solidFill>
                  <a:prstClr val="white"/>
                </a:solidFill>
                <a:effectLst/>
                <a:uLnTx/>
                <a:uFillTx/>
                <a:latin typeface="Calibri"/>
                <a:ea typeface="+mn-ea"/>
                <a:cs typeface="+mn-cs"/>
              </a:rPr>
              <a:t>Climate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change</a:t>
            </a:r>
            <a:r>
              <a:rPr kumimoji="0" lang="it-IT" sz="2800" b="0" i="0" u="none" strike="noStrike" kern="1200" cap="none" spc="0" normalizeH="0" baseline="0" noProof="0" dirty="0">
                <a:ln>
                  <a:noFill/>
                </a:ln>
                <a:solidFill>
                  <a:prstClr val="white"/>
                </a:solidFill>
                <a:effectLst/>
                <a:uLnTx/>
                <a:uFillTx/>
                <a:latin typeface="Calibri"/>
                <a:ea typeface="+mn-ea"/>
                <a:cs typeface="+mn-cs"/>
              </a:rPr>
              <a:t> </a:t>
            </a:r>
            <a:r>
              <a:rPr kumimoji="0" lang="it-IT" sz="2800" b="0" i="0" u="none" strike="noStrike" kern="1200" cap="none" spc="0" normalizeH="0" baseline="0" noProof="0" dirty="0" err="1">
                <a:ln>
                  <a:noFill/>
                </a:ln>
                <a:solidFill>
                  <a:prstClr val="white"/>
                </a:solidFill>
                <a:effectLst/>
                <a:uLnTx/>
                <a:uFillTx/>
                <a:latin typeface="Calibri"/>
                <a:ea typeface="+mn-ea"/>
                <a:cs typeface="+mn-cs"/>
              </a:rPr>
              <a:t>litigation</a:t>
            </a:r>
            <a:r>
              <a:rPr kumimoji="0" lang="it-IT" sz="2800" b="0" i="0" u="none" strike="noStrike" kern="1200" cap="none" spc="0" normalizeH="0" baseline="0" noProof="0" dirty="0">
                <a:ln>
                  <a:noFill/>
                </a:ln>
                <a:solidFill>
                  <a:prstClr val="white"/>
                </a:solidFill>
                <a:effectLst/>
                <a:uLnTx/>
                <a:uFillTx/>
                <a:latin typeface="Calibri"/>
                <a:ea typeface="+mn-ea"/>
                <a:cs typeface="+mn-cs"/>
              </a:rPr>
              <a:t> in </a:t>
            </a:r>
            <a:r>
              <a:rPr lang="it-IT" sz="2800" dirty="0">
                <a:solidFill>
                  <a:prstClr val="white"/>
                </a:solidFill>
                <a:latin typeface="Calibri"/>
              </a:rPr>
              <a:t>Europe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3539430"/>
          </a:xfrm>
          <a:prstGeom prst="rect">
            <a:avLst/>
          </a:prstGeom>
          <a:noFill/>
        </p:spPr>
        <p:txBody>
          <a:bodyPr wrap="square" rtlCol="0">
            <a:spAutoFit/>
          </a:bodyPr>
          <a:lstStyle/>
          <a:p>
            <a:pPr>
              <a:defRPr/>
            </a:pPr>
            <a:r>
              <a:rPr lang="en-US" sz="2800" dirty="0">
                <a:solidFill>
                  <a:prstClr val="black"/>
                </a:solidFill>
                <a:latin typeface="Calibri"/>
              </a:rPr>
              <a:t>What about in Italy? </a:t>
            </a:r>
          </a:p>
          <a:p>
            <a:pPr>
              <a:defRPr/>
            </a:pPr>
            <a:endParaRPr lang="en-US" sz="2800" dirty="0">
              <a:solidFill>
                <a:prstClr val="black"/>
              </a:solidFill>
              <a:latin typeface="Calibri"/>
            </a:endParaRPr>
          </a:p>
          <a:p>
            <a:pPr>
              <a:defRPr/>
            </a:pPr>
            <a:r>
              <a:rPr lang="en-US" sz="2800" dirty="0">
                <a:solidFill>
                  <a:prstClr val="black"/>
                </a:solidFill>
                <a:latin typeface="Calibri"/>
              </a:rPr>
              <a:t>Last Judgement!!!</a:t>
            </a:r>
          </a:p>
          <a:p>
            <a:pPr>
              <a:defRPr/>
            </a:pPr>
            <a:endParaRPr lang="en-US" sz="2800" dirty="0">
              <a:solidFill>
                <a:prstClr val="black"/>
              </a:solidFill>
              <a:latin typeface="Calibri"/>
            </a:endParaRPr>
          </a:p>
          <a:p>
            <a:pPr>
              <a:defRPr/>
            </a:pPr>
            <a:endParaRPr lang="it-IT" sz="2800" dirty="0">
              <a:solidFill>
                <a:prstClr val="black"/>
              </a:solidFill>
              <a:latin typeface="Calibri"/>
              <a:hlinkClick r:id="rId4"/>
            </a:endParaRPr>
          </a:p>
          <a:p>
            <a:pPr>
              <a:defRPr/>
            </a:pPr>
            <a:r>
              <a:rPr lang="it-IT" sz="2800" dirty="0">
                <a:solidFill>
                  <a:prstClr val="black"/>
                </a:solidFill>
                <a:latin typeface="Calibri"/>
                <a:hlinkClick r:id="rId4"/>
              </a:rPr>
              <a:t>https://giudiziouniversale.eu/</a:t>
            </a:r>
            <a:endParaRPr lang="it-IT" sz="2800" dirty="0">
              <a:solidFill>
                <a:prstClr val="black"/>
              </a:solidFill>
              <a:latin typeface="Calibri"/>
            </a:endParaRPr>
          </a:p>
          <a:p>
            <a:pPr>
              <a:defRPr/>
            </a:pPr>
            <a:endParaRPr lang="it-IT" sz="2800" dirty="0">
              <a:solidFill>
                <a:prstClr val="black"/>
              </a:solidFill>
              <a:latin typeface="Calibri"/>
            </a:endParaRPr>
          </a:p>
          <a:p>
            <a:pPr>
              <a:defRPr/>
            </a:pPr>
            <a:endParaRPr lang="it-IT" sz="2800" dirty="0">
              <a:solidFill>
                <a:prstClr val="black"/>
              </a:solidFill>
              <a:latin typeface="Calibri"/>
            </a:endParaRPr>
          </a:p>
        </p:txBody>
      </p:sp>
    </p:spTree>
    <p:extLst>
      <p:ext uri="{BB962C8B-B14F-4D97-AF65-F5344CB8AC3E}">
        <p14:creationId xmlns:p14="http://schemas.microsoft.com/office/powerpoint/2010/main" val="39972048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European</a:t>
            </a:r>
            <a:r>
              <a:rPr lang="it-IT" sz="2800" dirty="0">
                <a:solidFill>
                  <a:prstClr val="white"/>
                </a:solidFill>
                <a:latin typeface="Calibri"/>
              </a:rPr>
              <a:t>» case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5601533"/>
          </a:xfrm>
          <a:prstGeom prst="rect">
            <a:avLst/>
          </a:prstGeom>
          <a:noFill/>
        </p:spPr>
        <p:txBody>
          <a:bodyPr wrap="square" rtlCol="0">
            <a:spAutoFit/>
          </a:bodyPr>
          <a:lstStyle/>
          <a:p>
            <a:pPr>
              <a:tabLst>
                <a:tab pos="177800" algn="l"/>
              </a:tabLst>
              <a:defRPr/>
            </a:pPr>
            <a:r>
              <a:rPr lang="en-US" sz="2400" b="1" i="1" dirty="0">
                <a:solidFill>
                  <a:srgbClr val="242021"/>
                </a:solidFill>
                <a:effectLst/>
              </a:rPr>
              <a:t>Armando </a:t>
            </a:r>
            <a:r>
              <a:rPr lang="en-US" sz="2400" b="1" i="1" dirty="0" err="1">
                <a:solidFill>
                  <a:srgbClr val="242021"/>
                </a:solidFill>
                <a:effectLst/>
              </a:rPr>
              <a:t>Ferrão</a:t>
            </a:r>
            <a:r>
              <a:rPr lang="en-US" sz="2400" b="1" i="1" dirty="0">
                <a:solidFill>
                  <a:srgbClr val="242021"/>
                </a:solidFill>
                <a:effectLst/>
              </a:rPr>
              <a:t> Carvalho and Others v. The European Parliament and the Council</a:t>
            </a:r>
            <a:br>
              <a:rPr lang="en-US" sz="2400" b="0" i="0" dirty="0">
                <a:solidFill>
                  <a:srgbClr val="242021"/>
                </a:solidFill>
                <a:effectLst/>
              </a:rPr>
            </a:br>
            <a:r>
              <a:rPr lang="en-US" sz="2400" b="0" i="0" dirty="0">
                <a:solidFill>
                  <a:srgbClr val="242021"/>
                </a:solidFill>
                <a:effectLst/>
              </a:rPr>
              <a:t>two requests: </a:t>
            </a:r>
            <a:r>
              <a:rPr lang="en-US" sz="2400" dirty="0"/>
              <a:t> </a:t>
            </a:r>
            <a:br>
              <a:rPr lang="en-US" sz="2400" dirty="0"/>
            </a:br>
            <a:r>
              <a:rPr lang="en-US" sz="2400" dirty="0"/>
              <a:t>1. </a:t>
            </a:r>
            <a:r>
              <a:rPr lang="en-US" sz="2400" b="1" i="0" dirty="0">
                <a:solidFill>
                  <a:srgbClr val="242021"/>
                </a:solidFill>
                <a:effectLst/>
              </a:rPr>
              <a:t>nullification action</a:t>
            </a:r>
            <a:r>
              <a:rPr lang="en-US" sz="2400" b="0" i="0" dirty="0">
                <a:solidFill>
                  <a:srgbClr val="242021"/>
                </a:solidFill>
                <a:effectLst/>
              </a:rPr>
              <a:t>, asking the court to declare three EU legal acts as void for failing to set adequate GHG emissions targets: </a:t>
            </a:r>
          </a:p>
          <a:p>
            <a:pPr marL="342900" indent="-342900">
              <a:buFont typeface="Wingdings" panose="05000000000000000000" pitchFamily="2" charset="2"/>
              <a:buChar char="§"/>
              <a:tabLst>
                <a:tab pos="177800" algn="l"/>
              </a:tabLst>
              <a:defRPr/>
            </a:pPr>
            <a:r>
              <a:rPr lang="en-US" b="0" i="0" dirty="0">
                <a:solidFill>
                  <a:srgbClr val="242021"/>
                </a:solidFill>
                <a:effectLst/>
              </a:rPr>
              <a:t>Directive 2003/87/EC governing emissions from large power generation installations (ETS)</a:t>
            </a:r>
          </a:p>
          <a:p>
            <a:pPr marL="342900" indent="-342900">
              <a:buFont typeface="Wingdings" panose="05000000000000000000" pitchFamily="2" charset="2"/>
              <a:buChar char="§"/>
              <a:tabLst>
                <a:tab pos="177800" algn="l"/>
              </a:tabLst>
              <a:defRPr/>
            </a:pPr>
            <a:r>
              <a:rPr lang="en-US" dirty="0">
                <a:solidFill>
                  <a:srgbClr val="242021"/>
                </a:solidFill>
              </a:rPr>
              <a:t>R</a:t>
            </a:r>
            <a:r>
              <a:rPr lang="en-US" b="0" i="0" dirty="0">
                <a:solidFill>
                  <a:srgbClr val="242021"/>
                </a:solidFill>
                <a:effectLst/>
              </a:rPr>
              <a:t>egulation</a:t>
            </a:r>
            <a:r>
              <a:rPr lang="en-US" dirty="0">
                <a:solidFill>
                  <a:srgbClr val="242021"/>
                </a:solidFill>
              </a:rPr>
              <a:t> </a:t>
            </a:r>
            <a:r>
              <a:rPr lang="en-US" b="0" i="0" dirty="0">
                <a:solidFill>
                  <a:srgbClr val="242021"/>
                </a:solidFill>
                <a:effectLst/>
              </a:rPr>
              <a:t>2018/EU on emissions from industry, transport, buildings, agriculture</a:t>
            </a:r>
          </a:p>
          <a:p>
            <a:pPr marL="342900" indent="-342900">
              <a:buFont typeface="Wingdings" panose="05000000000000000000" pitchFamily="2" charset="2"/>
              <a:buChar char="§"/>
              <a:tabLst>
                <a:tab pos="177800" algn="l"/>
              </a:tabLst>
              <a:defRPr/>
            </a:pPr>
            <a:r>
              <a:rPr lang="en-US" b="0" i="0" dirty="0">
                <a:solidFill>
                  <a:srgbClr val="242021"/>
                </a:solidFill>
                <a:effectLst/>
              </a:rPr>
              <a:t>Regulation 2018/EU on emissions from and removals by land use, land use change, and forestry (LULUCF). </a:t>
            </a:r>
          </a:p>
          <a:p>
            <a:pPr marL="342900" indent="-342900">
              <a:buFont typeface="Wingdings" panose="05000000000000000000" pitchFamily="2" charset="2"/>
              <a:buChar char="Ø"/>
              <a:tabLst>
                <a:tab pos="177800" algn="l"/>
              </a:tabLst>
              <a:defRPr/>
            </a:pPr>
            <a:endParaRPr lang="en-US" sz="2400" b="0" i="0" dirty="0">
              <a:solidFill>
                <a:srgbClr val="242021"/>
              </a:solidFill>
              <a:effectLst/>
            </a:endParaRPr>
          </a:p>
          <a:p>
            <a:pPr marL="342900" indent="-342900">
              <a:buFont typeface="Wingdings" panose="05000000000000000000" pitchFamily="2" charset="2"/>
              <a:buChar char="Ø"/>
              <a:tabLst>
                <a:tab pos="177800" algn="l"/>
              </a:tabLst>
              <a:defRPr/>
            </a:pPr>
            <a:r>
              <a:rPr lang="en-US" sz="2400" b="0" i="0" dirty="0">
                <a:solidFill>
                  <a:srgbClr val="242021"/>
                </a:solidFill>
                <a:effectLst/>
              </a:rPr>
              <a:t>Plaintiffs argued that inadequate emissions reductions were violating higher order laws that protect fundamental rights to health, education, occupation, and equal treatment as well as provide obligations to protect the environment.</a:t>
            </a:r>
            <a:r>
              <a:rPr lang="en-US" sz="2400" dirty="0"/>
              <a:t> </a:t>
            </a:r>
            <a:br>
              <a:rPr lang="en-US" sz="2800" dirty="0"/>
            </a:br>
            <a:endParaRPr lang="en-US" sz="2800" dirty="0">
              <a:solidFill>
                <a:prstClr val="black"/>
              </a:solidFill>
            </a:endParaRPr>
          </a:p>
        </p:txBody>
      </p:sp>
    </p:spTree>
    <p:extLst>
      <p:ext uri="{BB962C8B-B14F-4D97-AF65-F5344CB8AC3E}">
        <p14:creationId xmlns:p14="http://schemas.microsoft.com/office/powerpoint/2010/main" val="37918765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European</a:t>
            </a:r>
            <a:r>
              <a:rPr lang="it-IT" sz="2800" dirty="0">
                <a:solidFill>
                  <a:prstClr val="white"/>
                </a:solidFill>
                <a:latin typeface="Calibri"/>
              </a:rPr>
              <a:t>» case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4401205"/>
          </a:xfrm>
          <a:prstGeom prst="rect">
            <a:avLst/>
          </a:prstGeom>
          <a:noFill/>
        </p:spPr>
        <p:txBody>
          <a:bodyPr wrap="square" rtlCol="0">
            <a:spAutoFit/>
          </a:bodyPr>
          <a:lstStyle/>
          <a:p>
            <a:pPr>
              <a:defRPr/>
            </a:pPr>
            <a:r>
              <a:rPr lang="en-US" sz="2800" b="1" dirty="0">
                <a:solidFill>
                  <a:prstClr val="black"/>
                </a:solidFill>
                <a:latin typeface="Calibri"/>
              </a:rPr>
              <a:t>II. non-contractual liability</a:t>
            </a:r>
          </a:p>
          <a:p>
            <a:pPr>
              <a:defRPr/>
            </a:pPr>
            <a:endParaRPr lang="en-US" sz="2800" b="1" dirty="0">
              <a:solidFill>
                <a:prstClr val="black"/>
              </a:solidFill>
              <a:latin typeface="Calibri"/>
            </a:endParaRPr>
          </a:p>
          <a:p>
            <a:pPr>
              <a:defRPr/>
            </a:pPr>
            <a:r>
              <a:rPr lang="en-US" sz="2800" dirty="0">
                <a:solidFill>
                  <a:prstClr val="black"/>
                </a:solidFill>
                <a:latin typeface="Calibri"/>
              </a:rPr>
              <a:t>Article 340 of the TFEU provides a mechanism for injunctive relief when three conditions are met: </a:t>
            </a:r>
          </a:p>
          <a:p>
            <a:pPr marL="514350" indent="-514350">
              <a:buFont typeface="+mj-lt"/>
              <a:buAutoNum type="arabicPeriod"/>
              <a:defRPr/>
            </a:pPr>
            <a:r>
              <a:rPr lang="en-US" sz="2800" dirty="0">
                <a:solidFill>
                  <a:prstClr val="black"/>
                </a:solidFill>
                <a:latin typeface="Calibri"/>
              </a:rPr>
              <a:t>There is an unlawful act by the EU institution(s),</a:t>
            </a:r>
          </a:p>
          <a:p>
            <a:pPr marL="514350" indent="-514350">
              <a:buFont typeface="+mj-lt"/>
              <a:buAutoNum type="arabicPeriod"/>
              <a:defRPr/>
            </a:pPr>
            <a:r>
              <a:rPr lang="en-US" sz="2800" dirty="0">
                <a:solidFill>
                  <a:prstClr val="black"/>
                </a:solidFill>
                <a:latin typeface="Calibri"/>
              </a:rPr>
              <a:t>the unlawful act is a serious breach of a law that protects individual rights, and </a:t>
            </a:r>
          </a:p>
          <a:p>
            <a:pPr marL="514350" indent="-514350">
              <a:buFont typeface="+mj-lt"/>
              <a:buAutoNum type="arabicPeriod"/>
              <a:defRPr/>
            </a:pPr>
            <a:r>
              <a:rPr lang="en-US" sz="2800" dirty="0">
                <a:solidFill>
                  <a:prstClr val="black"/>
                </a:solidFill>
                <a:latin typeface="Calibri"/>
              </a:rPr>
              <a:t>there is a sufficient causal link between the breach and the damages.</a:t>
            </a:r>
          </a:p>
          <a:p>
            <a:pPr>
              <a:defRPr/>
            </a:pPr>
            <a:endParaRPr lang="en-US" sz="2800" dirty="0">
              <a:solidFill>
                <a:prstClr val="black"/>
              </a:solidFill>
              <a:latin typeface="Calibri"/>
            </a:endParaRPr>
          </a:p>
        </p:txBody>
      </p:sp>
    </p:spTree>
    <p:extLst>
      <p:ext uri="{BB962C8B-B14F-4D97-AF65-F5344CB8AC3E}">
        <p14:creationId xmlns:p14="http://schemas.microsoft.com/office/powerpoint/2010/main" val="32017820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European</a:t>
            </a:r>
            <a:r>
              <a:rPr lang="it-IT" sz="2800" dirty="0">
                <a:solidFill>
                  <a:prstClr val="white"/>
                </a:solidFill>
                <a:latin typeface="Calibri"/>
              </a:rPr>
              <a:t>» case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3970318"/>
          </a:xfrm>
          <a:prstGeom prst="rect">
            <a:avLst/>
          </a:prstGeom>
          <a:noFill/>
        </p:spPr>
        <p:txBody>
          <a:bodyPr wrap="square" rtlCol="0">
            <a:spAutoFit/>
          </a:bodyPr>
          <a:lstStyle/>
          <a:p>
            <a:pPr marL="457200" indent="-457200">
              <a:buFont typeface="Wingdings" panose="05000000000000000000" pitchFamily="2" charset="2"/>
              <a:buChar char="Ø"/>
              <a:defRPr/>
            </a:pPr>
            <a:r>
              <a:rPr lang="en-US" sz="2800" dirty="0">
                <a:solidFill>
                  <a:prstClr val="black"/>
                </a:solidFill>
                <a:latin typeface="Calibri"/>
              </a:rPr>
              <a:t>The plaintiffs finally demanded as a relief an injunction to compel the EU to set more stringent GHG emissions reductions targets through the existing framework of the ETS, ESR and LULUCF regimes in order to bring the EU into compliance with its legal obligations. </a:t>
            </a:r>
          </a:p>
          <a:p>
            <a:pPr marL="457200" indent="-457200">
              <a:buFont typeface="Wingdings" panose="05000000000000000000" pitchFamily="2" charset="2"/>
              <a:buChar char="Ø"/>
              <a:defRPr/>
            </a:pPr>
            <a:r>
              <a:rPr lang="en-US" sz="2800" dirty="0">
                <a:solidFill>
                  <a:prstClr val="black"/>
                </a:solidFill>
                <a:latin typeface="Calibri"/>
              </a:rPr>
              <a:t>Plaintiffs asserted this would require a 50–60% reduction in GHG emissions below 1990 levels by 2030 or whatever level the Court finds appropriate.</a:t>
            </a:r>
            <a:endParaRPr lang="it-IT" sz="2800" dirty="0">
              <a:solidFill>
                <a:prstClr val="black"/>
              </a:solidFill>
              <a:latin typeface="Calibri"/>
            </a:endParaRPr>
          </a:p>
        </p:txBody>
      </p:sp>
    </p:spTree>
    <p:extLst>
      <p:ext uri="{BB962C8B-B14F-4D97-AF65-F5344CB8AC3E}">
        <p14:creationId xmlns:p14="http://schemas.microsoft.com/office/powerpoint/2010/main" val="105704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wave</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r>
              <a:rPr lang="it-IT" sz="2800" dirty="0">
                <a:solidFill>
                  <a:prstClr val="white"/>
                </a:solidFill>
                <a:latin typeface="Calibri"/>
              </a:rPr>
              <a:t> in the U.S.</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1204681" y="1494447"/>
            <a:ext cx="7691568" cy="7294305"/>
          </a:xfrm>
          <a:prstGeom prst="rect">
            <a:avLst/>
          </a:prstGeom>
          <a:noFill/>
        </p:spPr>
        <p:txBody>
          <a:bodyPr wrap="square" rtlCol="0">
            <a:spAutoFit/>
          </a:bodyPr>
          <a:lstStyle/>
          <a:p>
            <a:pPr>
              <a:defRPr/>
            </a:pPr>
            <a:r>
              <a:rPr lang="en-US" sz="2800" dirty="0">
                <a:solidFill>
                  <a:prstClr val="black"/>
                </a:solidFill>
                <a:latin typeface="Calibri"/>
              </a:rPr>
              <a:t>In the US context</a:t>
            </a:r>
          </a:p>
          <a:p>
            <a:pPr>
              <a:defRPr/>
            </a:pPr>
            <a:endParaRPr lang="en-US" sz="2800" dirty="0">
              <a:solidFill>
                <a:prstClr val="black"/>
              </a:solidFill>
              <a:latin typeface="Calibri"/>
            </a:endParaRPr>
          </a:p>
          <a:p>
            <a:pPr marL="342900" indent="-342900">
              <a:buFont typeface="Wingdings" panose="05000000000000000000" pitchFamily="2" charset="2"/>
              <a:buChar char="Ø"/>
              <a:defRPr/>
            </a:pPr>
            <a:r>
              <a:rPr lang="en-US" sz="2800" dirty="0">
                <a:solidFill>
                  <a:prstClr val="black"/>
                </a:solidFill>
                <a:latin typeface="Calibri"/>
              </a:rPr>
              <a:t>climate change litigation in the US context needs to be considered as a reaction—from different parts—to the government’s absence from the scene </a:t>
            </a:r>
          </a:p>
          <a:p>
            <a:pPr marL="342900" indent="-342900">
              <a:buFont typeface="Wingdings" panose="05000000000000000000" pitchFamily="2" charset="2"/>
              <a:buChar char="Ø"/>
              <a:defRPr/>
            </a:pPr>
            <a:endParaRPr lang="en-US" sz="2800" dirty="0">
              <a:solidFill>
                <a:prstClr val="black"/>
              </a:solidFill>
              <a:latin typeface="Calibri"/>
            </a:endParaRPr>
          </a:p>
          <a:p>
            <a:pPr marL="342900" indent="-342900">
              <a:buFont typeface="Wingdings" panose="05000000000000000000" pitchFamily="2" charset="2"/>
              <a:buChar char="Ø"/>
              <a:defRPr/>
            </a:pPr>
            <a:r>
              <a:rPr lang="en-US" sz="2800" dirty="0">
                <a:solidFill>
                  <a:prstClr val="black"/>
                </a:solidFill>
                <a:latin typeface="Calibri"/>
              </a:rPr>
              <a:t>the use of litigation to address the consequences of climate change might be viewed as a part of the </a:t>
            </a:r>
            <a:r>
              <a:rPr lang="en-US" sz="2800" b="1" i="1" dirty="0">
                <a:solidFill>
                  <a:prstClr val="black"/>
                </a:solidFill>
                <a:latin typeface="Calibri"/>
              </a:rPr>
              <a:t>regulation through litigation movement</a:t>
            </a:r>
          </a:p>
          <a:p>
            <a:pPr>
              <a:defRPr/>
            </a:pPr>
            <a:r>
              <a:rPr lang="en-US" sz="2800" dirty="0">
                <a:solidFill>
                  <a:prstClr val="black"/>
                </a:solidFill>
                <a:latin typeface="Calibri"/>
              </a:rPr>
              <a:t>     </a:t>
            </a:r>
            <a:r>
              <a:rPr lang="en-US" sz="2400" dirty="0">
                <a:solidFill>
                  <a:prstClr val="black"/>
                </a:solidFill>
                <a:latin typeface="Calibri"/>
              </a:rPr>
              <a:t>(W. K. </a:t>
            </a:r>
            <a:r>
              <a:rPr lang="en-US" sz="2400" dirty="0" err="1">
                <a:solidFill>
                  <a:prstClr val="black"/>
                </a:solidFill>
                <a:latin typeface="Calibri"/>
              </a:rPr>
              <a:t>Viscusi</a:t>
            </a:r>
            <a:r>
              <a:rPr lang="en-US" sz="2400" dirty="0">
                <a:solidFill>
                  <a:prstClr val="black"/>
                </a:solidFill>
                <a:latin typeface="Calibri"/>
              </a:rPr>
              <a:t>: </a:t>
            </a:r>
            <a:r>
              <a:rPr lang="en-US" sz="2400" i="1" dirty="0">
                <a:solidFill>
                  <a:prstClr val="black"/>
                </a:solidFill>
                <a:latin typeface="Calibri"/>
              </a:rPr>
              <a:t>Regulation through litigation</a:t>
            </a:r>
            <a:r>
              <a:rPr lang="en-US" sz="2400" dirty="0">
                <a:solidFill>
                  <a:prstClr val="black"/>
                </a:solidFill>
                <a:latin typeface="Calibri"/>
              </a:rPr>
              <a:t>, 2002)</a:t>
            </a:r>
            <a:br>
              <a:rPr lang="en-US" sz="2400" b="1" i="1" dirty="0">
                <a:solidFill>
                  <a:prstClr val="black"/>
                </a:solidFill>
                <a:latin typeface="Calibri"/>
              </a:rPr>
            </a:br>
            <a:endParaRPr lang="en-US" sz="2400" b="1" i="1"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08930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European</a:t>
            </a:r>
            <a:r>
              <a:rPr lang="it-IT" sz="2800" dirty="0">
                <a:solidFill>
                  <a:prstClr val="white"/>
                </a:solidFill>
                <a:latin typeface="Calibri"/>
              </a:rPr>
              <a:t>» case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4893647"/>
          </a:xfrm>
          <a:prstGeom prst="rect">
            <a:avLst/>
          </a:prstGeom>
          <a:noFill/>
        </p:spPr>
        <p:txBody>
          <a:bodyPr wrap="square" rtlCol="0">
            <a:spAutoFit/>
          </a:bodyPr>
          <a:lstStyle/>
          <a:p>
            <a:pPr>
              <a:defRPr/>
            </a:pPr>
            <a:r>
              <a:rPr lang="en-US" sz="2400" b="1" i="0" dirty="0">
                <a:solidFill>
                  <a:srgbClr val="222222"/>
                </a:solidFill>
                <a:effectLst/>
              </a:rPr>
              <a:t>European General Court </a:t>
            </a:r>
          </a:p>
          <a:p>
            <a:pPr marL="457200" indent="-457200">
              <a:buFont typeface="Wingdings" panose="05000000000000000000" pitchFamily="2" charset="2"/>
              <a:buChar char="Ø"/>
              <a:defRPr/>
            </a:pPr>
            <a:r>
              <a:rPr lang="en-US" sz="2400" b="0" i="0" dirty="0">
                <a:solidFill>
                  <a:srgbClr val="222222"/>
                </a:solidFill>
                <a:effectLst/>
              </a:rPr>
              <a:t>did not rule on the merits</a:t>
            </a:r>
          </a:p>
          <a:p>
            <a:pPr marL="457200" indent="-457200">
              <a:buFont typeface="Wingdings" panose="05000000000000000000" pitchFamily="2" charset="2"/>
              <a:buChar char="Ø"/>
              <a:defRPr/>
            </a:pPr>
            <a:r>
              <a:rPr lang="en-US" sz="2400" b="0" i="0" dirty="0">
                <a:solidFill>
                  <a:srgbClr val="222222"/>
                </a:solidFill>
                <a:effectLst/>
              </a:rPr>
              <a:t>dismissed the case on procedural grounds</a:t>
            </a:r>
          </a:p>
          <a:p>
            <a:pPr marL="457200" indent="-457200">
              <a:buFont typeface="Wingdings" panose="05000000000000000000" pitchFamily="2" charset="2"/>
              <a:buChar char="Ø"/>
              <a:defRPr/>
            </a:pPr>
            <a:r>
              <a:rPr lang="en-US" sz="2400" b="0" i="0" dirty="0">
                <a:solidFill>
                  <a:srgbClr val="222222"/>
                </a:solidFill>
                <a:effectLst/>
              </a:rPr>
              <a:t>the plaintiffs could not bring the case since they are not sufficiently and directly affected by these policies (“direct and individual concern” criterion)</a:t>
            </a:r>
          </a:p>
          <a:p>
            <a:pPr marL="457200" indent="-457200">
              <a:buFont typeface="Wingdings" panose="05000000000000000000" pitchFamily="2" charset="2"/>
              <a:buChar char="Ø"/>
              <a:defRPr/>
            </a:pPr>
            <a:r>
              <a:rPr lang="en-US" sz="2400" b="0" i="0" dirty="0">
                <a:solidFill>
                  <a:srgbClr val="222222"/>
                </a:solidFill>
                <a:effectLst/>
              </a:rPr>
              <a:t>the plaintiffs did not have standing to bring the case because climate change affects every individual in one manner or another and case law requires that plaintiffs are affected by the contested act in a manner that is </a:t>
            </a:r>
            <a:r>
              <a:rPr lang="en-US" sz="2400" b="0" i="1" dirty="0">
                <a:solidFill>
                  <a:srgbClr val="222222"/>
                </a:solidFill>
                <a:effectLst/>
              </a:rPr>
              <a:t>“peculiar to them or by reason of circumstances in which they are differentiated from all other persons, and by virtue of these factors distinguishes them individually.” </a:t>
            </a:r>
            <a:endParaRPr lang="it-IT" sz="2400" i="1" dirty="0">
              <a:solidFill>
                <a:prstClr val="black"/>
              </a:solidFill>
            </a:endParaRPr>
          </a:p>
        </p:txBody>
      </p:sp>
    </p:spTree>
    <p:extLst>
      <p:ext uri="{BB962C8B-B14F-4D97-AF65-F5344CB8AC3E}">
        <p14:creationId xmlns:p14="http://schemas.microsoft.com/office/powerpoint/2010/main" val="1575402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solidFill>
                  <a:prstClr val="white"/>
                </a:solidFill>
                <a:latin typeface="Calibri"/>
              </a:rPr>
              <a:t>The «</a:t>
            </a:r>
            <a:r>
              <a:rPr lang="it-IT" sz="2800" dirty="0" err="1">
                <a:solidFill>
                  <a:prstClr val="white"/>
                </a:solidFill>
                <a:latin typeface="Calibri"/>
              </a:rPr>
              <a:t>European</a:t>
            </a:r>
            <a:r>
              <a:rPr lang="it-IT" sz="2800" dirty="0">
                <a:solidFill>
                  <a:prstClr val="white"/>
                </a:solidFill>
                <a:latin typeface="Calibri"/>
              </a:rPr>
              <a:t>» case</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3785652"/>
          </a:xfrm>
          <a:prstGeom prst="rect">
            <a:avLst/>
          </a:prstGeom>
          <a:noFill/>
        </p:spPr>
        <p:txBody>
          <a:bodyPr wrap="square" rtlCol="0">
            <a:spAutoFit/>
          </a:bodyPr>
          <a:lstStyle/>
          <a:p>
            <a:pPr>
              <a:defRPr/>
            </a:pPr>
            <a:r>
              <a:rPr lang="en-US" sz="2400" b="1" i="0" dirty="0">
                <a:solidFill>
                  <a:srgbClr val="222222"/>
                </a:solidFill>
                <a:effectLst/>
              </a:rPr>
              <a:t>European Court of Justice 25 March 2021</a:t>
            </a:r>
          </a:p>
          <a:p>
            <a:pPr marL="342900" indent="-342900">
              <a:buFont typeface="Wingdings" panose="05000000000000000000" pitchFamily="2" charset="2"/>
              <a:buChar char="Ø"/>
              <a:defRPr/>
            </a:pPr>
            <a:r>
              <a:rPr lang="en-US" sz="2400" i="0" dirty="0">
                <a:solidFill>
                  <a:srgbClr val="222222"/>
                </a:solidFill>
                <a:effectLst/>
              </a:rPr>
              <a:t>upheld the General Court's order </a:t>
            </a:r>
          </a:p>
          <a:p>
            <a:pPr marL="342900" indent="-342900">
              <a:buFont typeface="Wingdings" panose="05000000000000000000" pitchFamily="2" charset="2"/>
              <a:buChar char="Ø"/>
              <a:defRPr/>
            </a:pPr>
            <a:r>
              <a:rPr lang="en-US" sz="2400" i="0" dirty="0">
                <a:solidFill>
                  <a:srgbClr val="222222"/>
                </a:solidFill>
                <a:effectLst/>
              </a:rPr>
              <a:t>plaintiff's claims inadmissible on standing grounds for failing to demonstrate that they were individually impacted by Europe's climate policy. </a:t>
            </a:r>
          </a:p>
          <a:p>
            <a:pPr marL="342900" indent="-342900">
              <a:buFont typeface="Wingdings" panose="05000000000000000000" pitchFamily="2" charset="2"/>
              <a:buChar char="Ø"/>
              <a:defRPr/>
            </a:pPr>
            <a:r>
              <a:rPr lang="en-US" sz="2400" i="1" dirty="0">
                <a:solidFill>
                  <a:srgbClr val="222222"/>
                </a:solidFill>
                <a:effectLst/>
              </a:rPr>
              <a:t>"[T]he appellants’ reasoning, in addition to its generic wording, leads to the conclusion that there is locus standi for any applicant, since a fundamental right is always likely to be concerned in one way or another by measures of general application such as those contested in the present case." </a:t>
            </a:r>
          </a:p>
        </p:txBody>
      </p:sp>
    </p:spTree>
    <p:extLst>
      <p:ext uri="{BB962C8B-B14F-4D97-AF65-F5344CB8AC3E}">
        <p14:creationId xmlns:p14="http://schemas.microsoft.com/office/powerpoint/2010/main" val="1848189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Conclusions</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6124754"/>
          </a:xfrm>
          <a:prstGeom prst="rect">
            <a:avLst/>
          </a:prstGeom>
          <a:noFill/>
        </p:spPr>
        <p:txBody>
          <a:bodyPr wrap="square" rtlCol="0">
            <a:spAutoFit/>
          </a:bodyPr>
          <a:lstStyle/>
          <a:p>
            <a:pPr marL="457200" indent="-457200">
              <a:buFont typeface="Wingdings" panose="05000000000000000000" pitchFamily="2" charset="2"/>
              <a:buChar char="Ø"/>
              <a:defRPr/>
            </a:pPr>
            <a:r>
              <a:rPr lang="it-IT" sz="2800" dirty="0" err="1">
                <a:solidFill>
                  <a:prstClr val="black"/>
                </a:solidFill>
                <a:latin typeface="Calibri"/>
              </a:rPr>
              <a:t>Huge</a:t>
            </a:r>
            <a:r>
              <a:rPr lang="it-IT" sz="2800" dirty="0">
                <a:solidFill>
                  <a:prstClr val="black"/>
                </a:solidFill>
                <a:latin typeface="Calibri"/>
              </a:rPr>
              <a:t> </a:t>
            </a:r>
            <a:r>
              <a:rPr lang="it-IT" sz="2800" dirty="0" err="1">
                <a:solidFill>
                  <a:prstClr val="black"/>
                </a:solidFill>
                <a:latin typeface="Calibri"/>
              </a:rPr>
              <a:t>interest</a:t>
            </a:r>
            <a:r>
              <a:rPr lang="it-IT" sz="2800" dirty="0">
                <a:solidFill>
                  <a:prstClr val="black"/>
                </a:solidFill>
                <a:latin typeface="Calibri"/>
              </a:rPr>
              <a:t> for comparative </a:t>
            </a:r>
            <a:r>
              <a:rPr lang="it-IT" sz="2800" dirty="0" err="1">
                <a:solidFill>
                  <a:prstClr val="black"/>
                </a:solidFill>
                <a:latin typeface="Calibri"/>
              </a:rPr>
              <a:t>lawyers</a:t>
            </a:r>
            <a:endParaRPr lang="it-IT" sz="2800" dirty="0">
              <a:solidFill>
                <a:prstClr val="black"/>
              </a:solidFill>
              <a:latin typeface="Calibri"/>
            </a:endParaRPr>
          </a:p>
          <a:p>
            <a:pPr marL="457200" indent="-457200">
              <a:buFont typeface="Wingdings" panose="05000000000000000000" pitchFamily="2" charset="2"/>
              <a:buChar char="Ø"/>
              <a:defRPr/>
            </a:pPr>
            <a:r>
              <a:rPr lang="it-IT" sz="2800" b="1" dirty="0">
                <a:solidFill>
                  <a:prstClr val="black"/>
                </a:solidFill>
                <a:latin typeface="Calibri"/>
              </a:rPr>
              <a:t>Challenge to </a:t>
            </a:r>
            <a:r>
              <a:rPr lang="it-IT" sz="2800" b="1" dirty="0" err="1">
                <a:solidFill>
                  <a:prstClr val="black"/>
                </a:solidFill>
                <a:latin typeface="Calibri"/>
              </a:rPr>
              <a:t>basic</a:t>
            </a:r>
            <a:r>
              <a:rPr lang="it-IT" sz="2800" b="1" dirty="0">
                <a:solidFill>
                  <a:prstClr val="black"/>
                </a:solidFill>
                <a:latin typeface="Calibri"/>
              </a:rPr>
              <a:t> </a:t>
            </a:r>
            <a:r>
              <a:rPr lang="it-IT" sz="2800" b="1" dirty="0" err="1">
                <a:solidFill>
                  <a:prstClr val="black"/>
                </a:solidFill>
                <a:latin typeface="Calibri"/>
              </a:rPr>
              <a:t>principle</a:t>
            </a:r>
            <a:r>
              <a:rPr lang="it-IT" sz="2800" b="1" dirty="0">
                <a:solidFill>
                  <a:prstClr val="black"/>
                </a:solidFill>
                <a:latin typeface="Calibri"/>
              </a:rPr>
              <a:t>: </a:t>
            </a:r>
          </a:p>
          <a:p>
            <a:pPr marL="457200" indent="-457200">
              <a:buFont typeface="Wingdings" panose="05000000000000000000" pitchFamily="2" charset="2"/>
              <a:buChar char="§"/>
              <a:defRPr/>
            </a:pPr>
            <a:r>
              <a:rPr lang="it-IT" sz="2800" dirty="0">
                <a:solidFill>
                  <a:prstClr val="black"/>
                </a:solidFill>
                <a:latin typeface="Calibri"/>
              </a:rPr>
              <a:t>Legal </a:t>
            </a:r>
            <a:r>
              <a:rPr lang="it-IT" sz="2800" dirty="0" err="1">
                <a:solidFill>
                  <a:prstClr val="black"/>
                </a:solidFill>
                <a:latin typeface="Calibri"/>
              </a:rPr>
              <a:t>certainty</a:t>
            </a:r>
            <a:endParaRPr lang="it-IT" sz="2800" dirty="0">
              <a:solidFill>
                <a:prstClr val="black"/>
              </a:solidFill>
              <a:latin typeface="Calibri"/>
            </a:endParaRPr>
          </a:p>
          <a:p>
            <a:pPr marL="457200" indent="-457200">
              <a:buFont typeface="Wingdings" panose="05000000000000000000" pitchFamily="2" charset="2"/>
              <a:buChar char="§"/>
              <a:defRPr/>
            </a:pPr>
            <a:r>
              <a:rPr lang="it-IT" sz="2800" dirty="0" err="1">
                <a:solidFill>
                  <a:prstClr val="black"/>
                </a:solidFill>
                <a:latin typeface="Calibri"/>
              </a:rPr>
              <a:t>Discrimination</a:t>
            </a:r>
            <a:r>
              <a:rPr lang="it-IT" sz="2800" dirty="0">
                <a:solidFill>
                  <a:prstClr val="black"/>
                </a:solidFill>
                <a:latin typeface="Calibri"/>
              </a:rPr>
              <a:t> of </a:t>
            </a:r>
            <a:r>
              <a:rPr lang="it-IT" sz="2800" dirty="0" err="1">
                <a:solidFill>
                  <a:prstClr val="black"/>
                </a:solidFill>
                <a:latin typeface="Calibri"/>
              </a:rPr>
              <a:t>compoanies</a:t>
            </a:r>
            <a:r>
              <a:rPr lang="it-IT" sz="2800" dirty="0">
                <a:solidFill>
                  <a:prstClr val="black"/>
                </a:solidFill>
                <a:latin typeface="Calibri"/>
              </a:rPr>
              <a:t> </a:t>
            </a:r>
            <a:r>
              <a:rPr lang="it-IT" sz="2800" dirty="0" err="1">
                <a:solidFill>
                  <a:prstClr val="black"/>
                </a:solidFill>
                <a:latin typeface="Calibri"/>
              </a:rPr>
              <a:t>compared</a:t>
            </a:r>
            <a:r>
              <a:rPr lang="it-IT" sz="2800" dirty="0">
                <a:solidFill>
                  <a:prstClr val="black"/>
                </a:solidFill>
                <a:latin typeface="Calibri"/>
              </a:rPr>
              <a:t> to </a:t>
            </a:r>
            <a:r>
              <a:rPr lang="it-IT" sz="2800" dirty="0" err="1">
                <a:solidFill>
                  <a:prstClr val="black"/>
                </a:solidFill>
                <a:latin typeface="Calibri"/>
              </a:rPr>
              <a:t>its</a:t>
            </a:r>
            <a:r>
              <a:rPr lang="it-IT" sz="2800" dirty="0">
                <a:solidFill>
                  <a:prstClr val="black"/>
                </a:solidFill>
                <a:latin typeface="Calibri"/>
              </a:rPr>
              <a:t> competitors</a:t>
            </a:r>
          </a:p>
          <a:p>
            <a:pPr marL="457200" indent="-457200">
              <a:buFont typeface="Wingdings" panose="05000000000000000000" pitchFamily="2" charset="2"/>
              <a:buChar char="Ø"/>
              <a:defRPr/>
            </a:pPr>
            <a:r>
              <a:rPr lang="it-IT" sz="2800" b="1" dirty="0">
                <a:solidFill>
                  <a:prstClr val="black"/>
                </a:solidFill>
                <a:latin typeface="Calibri"/>
              </a:rPr>
              <a:t>Legal </a:t>
            </a:r>
            <a:r>
              <a:rPr lang="it-IT" sz="2800" b="1" dirty="0" err="1">
                <a:solidFill>
                  <a:prstClr val="black"/>
                </a:solidFill>
                <a:latin typeface="Calibri"/>
              </a:rPr>
              <a:t>transplants</a:t>
            </a:r>
            <a:r>
              <a:rPr lang="it-IT" sz="2800" b="1" dirty="0">
                <a:solidFill>
                  <a:prstClr val="black"/>
                </a:solidFill>
                <a:latin typeface="Calibri"/>
              </a:rPr>
              <a:t>: </a:t>
            </a:r>
            <a:r>
              <a:rPr lang="it-IT" sz="2800" dirty="0">
                <a:solidFill>
                  <a:prstClr val="black"/>
                </a:solidFill>
                <a:latin typeface="Calibri"/>
              </a:rPr>
              <a:t>common trends?</a:t>
            </a:r>
          </a:p>
          <a:p>
            <a:pPr marL="457200" indent="-457200">
              <a:buFont typeface="Wingdings" panose="05000000000000000000" pitchFamily="2" charset="2"/>
              <a:buChar char="Ø"/>
              <a:defRPr/>
            </a:pPr>
            <a:r>
              <a:rPr lang="it-IT" sz="2800" dirty="0" err="1">
                <a:solidFill>
                  <a:prstClr val="black"/>
                </a:solidFill>
                <a:latin typeface="Calibri"/>
              </a:rPr>
              <a:t>Importance</a:t>
            </a:r>
            <a:r>
              <a:rPr lang="it-IT" sz="2800" dirty="0">
                <a:solidFill>
                  <a:prstClr val="black"/>
                </a:solidFill>
                <a:latin typeface="Calibri"/>
              </a:rPr>
              <a:t> of </a:t>
            </a:r>
            <a:r>
              <a:rPr lang="it-IT" sz="2800" dirty="0" err="1">
                <a:solidFill>
                  <a:prstClr val="black"/>
                </a:solidFill>
                <a:latin typeface="Calibri"/>
              </a:rPr>
              <a:t>NGOs</a:t>
            </a:r>
            <a:r>
              <a:rPr lang="it-IT" sz="2800" dirty="0">
                <a:solidFill>
                  <a:prstClr val="black"/>
                </a:solidFill>
                <a:latin typeface="Calibri"/>
              </a:rPr>
              <a:t> and </a:t>
            </a:r>
            <a:r>
              <a:rPr lang="it-IT" sz="2800" dirty="0" err="1">
                <a:solidFill>
                  <a:prstClr val="black"/>
                </a:solidFill>
                <a:latin typeface="Calibri"/>
              </a:rPr>
              <a:t>environmental</a:t>
            </a:r>
            <a:r>
              <a:rPr lang="it-IT" sz="2800" dirty="0">
                <a:solidFill>
                  <a:prstClr val="black"/>
                </a:solidFill>
                <a:latin typeface="Calibri"/>
              </a:rPr>
              <a:t> </a:t>
            </a:r>
            <a:r>
              <a:rPr lang="it-IT" sz="2800" dirty="0" err="1">
                <a:solidFill>
                  <a:prstClr val="black"/>
                </a:solidFill>
                <a:latin typeface="Calibri"/>
              </a:rPr>
              <a:t>movements</a:t>
            </a:r>
            <a:r>
              <a:rPr lang="it-IT" sz="2800" dirty="0">
                <a:solidFill>
                  <a:prstClr val="black"/>
                </a:solidFill>
                <a:latin typeface="Calibri"/>
              </a:rPr>
              <a:t> (</a:t>
            </a:r>
            <a:r>
              <a:rPr lang="it-IT" sz="2800" dirty="0" err="1">
                <a:solidFill>
                  <a:prstClr val="black"/>
                </a:solidFill>
                <a:latin typeface="Calibri"/>
              </a:rPr>
              <a:t>Fridays</a:t>
            </a:r>
            <a:r>
              <a:rPr lang="it-IT" sz="2800" dirty="0">
                <a:solidFill>
                  <a:prstClr val="black"/>
                </a:solidFill>
                <a:latin typeface="Calibri"/>
              </a:rPr>
              <a:t> for future) in </a:t>
            </a:r>
            <a:r>
              <a:rPr lang="it-IT" sz="2800" dirty="0" err="1">
                <a:solidFill>
                  <a:prstClr val="black"/>
                </a:solidFill>
                <a:latin typeface="Calibri"/>
              </a:rPr>
              <a:t>enhancing</a:t>
            </a:r>
            <a:r>
              <a:rPr lang="it-IT" sz="2800" dirty="0">
                <a:solidFill>
                  <a:prstClr val="black"/>
                </a:solidFill>
                <a:latin typeface="Calibri"/>
              </a:rPr>
              <a:t> l.t.</a:t>
            </a:r>
          </a:p>
          <a:p>
            <a:pPr marL="457200" indent="-457200">
              <a:buFont typeface="Wingdings" panose="05000000000000000000" pitchFamily="2" charset="2"/>
              <a:buChar char="Ø"/>
              <a:defRPr/>
            </a:pPr>
            <a:r>
              <a:rPr lang="it-IT" sz="2800" i="1" dirty="0">
                <a:solidFill>
                  <a:prstClr val="black"/>
                </a:solidFill>
                <a:latin typeface="Calibri"/>
              </a:rPr>
              <a:t>Global </a:t>
            </a:r>
            <a:r>
              <a:rPr lang="it-IT" sz="2800" i="1" dirty="0" err="1">
                <a:solidFill>
                  <a:prstClr val="black"/>
                </a:solidFill>
                <a:latin typeface="Calibri"/>
              </a:rPr>
              <a:t>law</a:t>
            </a:r>
            <a:r>
              <a:rPr lang="it-IT" sz="2800" i="1" dirty="0">
                <a:solidFill>
                  <a:prstClr val="black"/>
                </a:solidFill>
                <a:latin typeface="Calibri"/>
              </a:rPr>
              <a:t> </a:t>
            </a:r>
            <a:r>
              <a:rPr lang="it-IT" sz="2800" dirty="0">
                <a:solidFill>
                  <a:prstClr val="black"/>
                </a:solidFill>
                <a:latin typeface="Calibri"/>
              </a:rPr>
              <a:t>v. </a:t>
            </a:r>
            <a:r>
              <a:rPr lang="it-IT" sz="2800" i="1" dirty="0" err="1">
                <a:solidFill>
                  <a:prstClr val="black"/>
                </a:solidFill>
                <a:latin typeface="Calibri"/>
              </a:rPr>
              <a:t>local</a:t>
            </a:r>
            <a:r>
              <a:rPr lang="it-IT" sz="2800" i="1" dirty="0">
                <a:solidFill>
                  <a:prstClr val="black"/>
                </a:solidFill>
                <a:latin typeface="Calibri"/>
              </a:rPr>
              <a:t> </a:t>
            </a:r>
            <a:r>
              <a:rPr lang="it-IT" sz="2800" i="1" dirty="0" err="1">
                <a:solidFill>
                  <a:prstClr val="black"/>
                </a:solidFill>
                <a:latin typeface="Calibri"/>
              </a:rPr>
              <a:t>law</a:t>
            </a:r>
            <a:endParaRPr lang="it-IT" sz="2800" i="1" dirty="0">
              <a:solidFill>
                <a:prstClr val="black"/>
              </a:solidFill>
              <a:latin typeface="Calibri"/>
            </a:endParaRPr>
          </a:p>
          <a:p>
            <a:pPr marL="457200" indent="-457200">
              <a:buFont typeface="Wingdings" panose="05000000000000000000" pitchFamily="2" charset="2"/>
              <a:buChar char="Ø"/>
              <a:defRPr/>
            </a:pPr>
            <a:r>
              <a:rPr lang="it-IT" sz="2800" i="1" dirty="0" err="1">
                <a:solidFill>
                  <a:prstClr val="black"/>
                </a:solidFill>
                <a:latin typeface="Calibri"/>
              </a:rPr>
              <a:t>Law</a:t>
            </a:r>
            <a:r>
              <a:rPr lang="it-IT" sz="2800" i="1" dirty="0">
                <a:solidFill>
                  <a:prstClr val="black"/>
                </a:solidFill>
                <a:latin typeface="Calibri"/>
              </a:rPr>
              <a:t> in the books </a:t>
            </a:r>
            <a:r>
              <a:rPr lang="it-IT" sz="2800" dirty="0">
                <a:solidFill>
                  <a:prstClr val="black"/>
                </a:solidFill>
                <a:latin typeface="Calibri"/>
              </a:rPr>
              <a:t>v. </a:t>
            </a:r>
            <a:r>
              <a:rPr lang="it-IT" sz="2800" i="1" dirty="0" err="1">
                <a:solidFill>
                  <a:prstClr val="black"/>
                </a:solidFill>
                <a:latin typeface="Calibri"/>
              </a:rPr>
              <a:t>law</a:t>
            </a:r>
            <a:r>
              <a:rPr lang="it-IT" sz="2800" i="1" dirty="0">
                <a:solidFill>
                  <a:prstClr val="black"/>
                </a:solidFill>
                <a:latin typeface="Calibri"/>
              </a:rPr>
              <a:t> in action</a:t>
            </a:r>
          </a:p>
          <a:p>
            <a:pPr marL="457200" indent="-457200">
              <a:buFont typeface="Wingdings" panose="05000000000000000000" pitchFamily="2" charset="2"/>
              <a:buChar char="Ø"/>
              <a:defRPr/>
            </a:pPr>
            <a:r>
              <a:rPr lang="it-IT" sz="2800" dirty="0" err="1">
                <a:solidFill>
                  <a:prstClr val="black"/>
                </a:solidFill>
                <a:latin typeface="Calibri"/>
              </a:rPr>
              <a:t>Implementation</a:t>
            </a:r>
            <a:r>
              <a:rPr lang="it-IT" sz="2800" dirty="0">
                <a:solidFill>
                  <a:prstClr val="black"/>
                </a:solidFill>
                <a:latin typeface="Calibri"/>
              </a:rPr>
              <a:t> and </a:t>
            </a:r>
            <a:r>
              <a:rPr lang="it-IT" sz="2800" dirty="0" err="1">
                <a:solidFill>
                  <a:prstClr val="black"/>
                </a:solidFill>
                <a:latin typeface="Calibri"/>
              </a:rPr>
              <a:t>effectiveness</a:t>
            </a:r>
            <a:endParaRPr lang="it-IT" sz="2800" dirty="0">
              <a:solidFill>
                <a:prstClr val="black"/>
              </a:solidFill>
              <a:latin typeface="Calibri"/>
            </a:endParaRPr>
          </a:p>
          <a:p>
            <a:pPr marL="457200" indent="-457200">
              <a:buFont typeface="Wingdings" panose="05000000000000000000" pitchFamily="2" charset="2"/>
              <a:buChar char="Ø"/>
              <a:defRPr/>
            </a:pPr>
            <a:endParaRPr lang="it-IT" sz="2800" dirty="0">
              <a:solidFill>
                <a:prstClr val="black"/>
              </a:solidFill>
              <a:latin typeface="Calibri"/>
            </a:endParaRPr>
          </a:p>
          <a:p>
            <a:pPr>
              <a:defRPr/>
            </a:pPr>
            <a:endParaRPr lang="it-IT" sz="2800" dirty="0">
              <a:solidFill>
                <a:prstClr val="black"/>
              </a:solidFill>
              <a:latin typeface="Calibri"/>
            </a:endParaRPr>
          </a:p>
          <a:p>
            <a:pPr>
              <a:defRPr/>
            </a:pPr>
            <a:endParaRPr lang="it-IT" sz="2800" dirty="0">
              <a:solidFill>
                <a:prstClr val="black"/>
              </a:solidFill>
              <a:latin typeface="Calibri"/>
            </a:endParaRPr>
          </a:p>
        </p:txBody>
      </p:sp>
    </p:spTree>
    <p:extLst>
      <p:ext uri="{BB962C8B-B14F-4D97-AF65-F5344CB8AC3E}">
        <p14:creationId xmlns:p14="http://schemas.microsoft.com/office/powerpoint/2010/main" val="15881719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Conclusions</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3108543"/>
          </a:xfrm>
          <a:prstGeom prst="rect">
            <a:avLst/>
          </a:prstGeom>
          <a:noFill/>
        </p:spPr>
        <p:txBody>
          <a:bodyPr wrap="square" rtlCol="0">
            <a:spAutoFit/>
          </a:bodyPr>
          <a:lstStyle/>
          <a:p>
            <a:pPr>
              <a:defRPr/>
            </a:pPr>
            <a:endParaRPr lang="en-US" sz="2800" dirty="0">
              <a:solidFill>
                <a:prstClr val="black"/>
              </a:solidFill>
              <a:latin typeface="Calibri"/>
            </a:endParaRPr>
          </a:p>
          <a:p>
            <a:pPr>
              <a:defRPr/>
            </a:pPr>
            <a:r>
              <a:rPr lang="en-US" sz="2800" i="1" dirty="0">
                <a:solidFill>
                  <a:prstClr val="black"/>
                </a:solidFill>
                <a:latin typeface="Calibri"/>
              </a:rPr>
              <a:t>«If the mere enactment of laws relating to the protection of environment would suffice, then India would, perhaps, be the least polluted country in the world. But  unfortunately,  this is not so» .</a:t>
            </a:r>
          </a:p>
          <a:p>
            <a:pPr>
              <a:defRPr/>
            </a:pPr>
            <a:endParaRPr lang="en-US" sz="2800" dirty="0">
              <a:solidFill>
                <a:prstClr val="black"/>
              </a:solidFill>
              <a:latin typeface="Calibri"/>
            </a:endParaRPr>
          </a:p>
          <a:p>
            <a:pPr>
              <a:defRPr/>
            </a:pPr>
            <a:r>
              <a:rPr lang="it-IT" sz="2800" dirty="0">
                <a:solidFill>
                  <a:prstClr val="black"/>
                </a:solidFill>
                <a:latin typeface="Calibri"/>
              </a:rPr>
              <a:t>Supreme Court of India, 1989</a:t>
            </a:r>
          </a:p>
        </p:txBody>
      </p:sp>
    </p:spTree>
    <p:extLst>
      <p:ext uri="{BB962C8B-B14F-4D97-AF65-F5344CB8AC3E}">
        <p14:creationId xmlns:p14="http://schemas.microsoft.com/office/powerpoint/2010/main" val="10130199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Conclusions</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2246769"/>
          </a:xfrm>
          <a:prstGeom prst="rect">
            <a:avLst/>
          </a:prstGeom>
          <a:noFill/>
        </p:spPr>
        <p:txBody>
          <a:bodyPr wrap="square" rtlCol="0">
            <a:spAutoFit/>
          </a:bodyPr>
          <a:lstStyle/>
          <a:p>
            <a:pPr>
              <a:defRPr/>
            </a:pPr>
            <a:endParaRPr lang="en-US" sz="2800" dirty="0">
              <a:solidFill>
                <a:prstClr val="black"/>
              </a:solidFill>
              <a:latin typeface="Calibri"/>
            </a:endParaRPr>
          </a:p>
          <a:p>
            <a:pPr marL="457200" indent="-457200">
              <a:buFont typeface="Wingdings" panose="05000000000000000000" pitchFamily="2" charset="2"/>
              <a:buChar char="Ø"/>
              <a:defRPr/>
            </a:pPr>
            <a:r>
              <a:rPr lang="it-IT" sz="2800" dirty="0" err="1">
                <a:solidFill>
                  <a:prstClr val="black"/>
                </a:solidFill>
                <a:latin typeface="Calibri"/>
              </a:rPr>
              <a:t>Effectiveness</a:t>
            </a:r>
            <a:r>
              <a:rPr lang="it-IT" sz="2800" dirty="0">
                <a:solidFill>
                  <a:prstClr val="black"/>
                </a:solidFill>
                <a:latin typeface="Calibri"/>
              </a:rPr>
              <a:t> of </a:t>
            </a:r>
            <a:r>
              <a:rPr lang="it-IT" sz="2800" dirty="0" err="1">
                <a:solidFill>
                  <a:prstClr val="black"/>
                </a:solidFill>
                <a:latin typeface="Calibri"/>
              </a:rPr>
              <a:t>statutes</a:t>
            </a:r>
            <a:endParaRPr lang="it-IT" sz="2800" dirty="0">
              <a:solidFill>
                <a:prstClr val="black"/>
              </a:solidFill>
              <a:latin typeface="Calibri"/>
            </a:endParaRPr>
          </a:p>
          <a:p>
            <a:pPr marL="457200" indent="-457200">
              <a:buFont typeface="Wingdings" panose="05000000000000000000" pitchFamily="2" charset="2"/>
              <a:buChar char="Ø"/>
              <a:defRPr/>
            </a:pPr>
            <a:r>
              <a:rPr lang="it-IT" sz="2800" dirty="0" err="1">
                <a:solidFill>
                  <a:prstClr val="black"/>
                </a:solidFill>
                <a:latin typeface="Calibri"/>
              </a:rPr>
              <a:t>Effectiveness</a:t>
            </a:r>
            <a:r>
              <a:rPr lang="it-IT" sz="2800" dirty="0">
                <a:solidFill>
                  <a:prstClr val="black"/>
                </a:solidFill>
                <a:latin typeface="Calibri"/>
              </a:rPr>
              <a:t> of court </a:t>
            </a:r>
            <a:r>
              <a:rPr lang="it-IT" sz="2800" dirty="0" err="1">
                <a:solidFill>
                  <a:prstClr val="black"/>
                </a:solidFill>
                <a:latin typeface="Calibri"/>
              </a:rPr>
              <a:t>decisions</a:t>
            </a:r>
            <a:endParaRPr lang="it-IT" sz="2800" dirty="0">
              <a:solidFill>
                <a:prstClr val="black"/>
              </a:solidFill>
              <a:latin typeface="Calibri"/>
            </a:endParaRPr>
          </a:p>
          <a:p>
            <a:pPr marL="457200" indent="-457200">
              <a:buFont typeface="Wingdings" panose="05000000000000000000" pitchFamily="2" charset="2"/>
              <a:buChar char="Ø"/>
              <a:defRPr/>
            </a:pPr>
            <a:endParaRPr lang="it-IT" sz="2800" dirty="0">
              <a:solidFill>
                <a:prstClr val="black"/>
              </a:solidFill>
              <a:latin typeface="Calibri"/>
            </a:endParaRPr>
          </a:p>
          <a:p>
            <a:pPr marL="457200" indent="-457200">
              <a:buFont typeface="Wingdings" panose="05000000000000000000" pitchFamily="2" charset="2"/>
              <a:buChar char="Ø"/>
              <a:defRPr/>
            </a:pPr>
            <a:r>
              <a:rPr lang="it-IT" sz="2800" b="1" dirty="0" err="1">
                <a:solidFill>
                  <a:prstClr val="black"/>
                </a:solidFill>
                <a:latin typeface="Calibri"/>
              </a:rPr>
              <a:t>What</a:t>
            </a:r>
            <a:r>
              <a:rPr lang="it-IT" sz="2800" b="1" dirty="0">
                <a:solidFill>
                  <a:prstClr val="black"/>
                </a:solidFill>
                <a:latin typeface="Calibri"/>
              </a:rPr>
              <a:t> </a:t>
            </a:r>
            <a:r>
              <a:rPr lang="it-IT" sz="2800" b="1" dirty="0" err="1">
                <a:solidFill>
                  <a:prstClr val="black"/>
                </a:solidFill>
                <a:latin typeface="Calibri"/>
              </a:rPr>
              <a:t>is</a:t>
            </a:r>
            <a:r>
              <a:rPr lang="it-IT" sz="2800" b="1" dirty="0">
                <a:solidFill>
                  <a:prstClr val="black"/>
                </a:solidFill>
                <a:latin typeface="Calibri"/>
              </a:rPr>
              <a:t> </a:t>
            </a:r>
            <a:r>
              <a:rPr lang="it-IT" sz="2800" b="1" dirty="0" err="1">
                <a:solidFill>
                  <a:prstClr val="black"/>
                </a:solidFill>
                <a:latin typeface="Calibri"/>
              </a:rPr>
              <a:t>really</a:t>
            </a:r>
            <a:r>
              <a:rPr lang="it-IT" sz="2800" b="1" dirty="0">
                <a:solidFill>
                  <a:prstClr val="black"/>
                </a:solidFill>
                <a:latin typeface="Calibri"/>
              </a:rPr>
              <a:t> </a:t>
            </a:r>
            <a:r>
              <a:rPr lang="it-IT" sz="2800" b="1" dirty="0" err="1">
                <a:solidFill>
                  <a:prstClr val="black"/>
                </a:solidFill>
                <a:latin typeface="Calibri"/>
              </a:rPr>
              <a:t>going</a:t>
            </a:r>
            <a:r>
              <a:rPr lang="it-IT" sz="2800" b="1" dirty="0">
                <a:solidFill>
                  <a:prstClr val="black"/>
                </a:solidFill>
                <a:latin typeface="Calibri"/>
              </a:rPr>
              <a:t> to </a:t>
            </a:r>
            <a:r>
              <a:rPr lang="it-IT" sz="2800" b="1" dirty="0" err="1">
                <a:solidFill>
                  <a:prstClr val="black"/>
                </a:solidFill>
                <a:latin typeface="Calibri"/>
              </a:rPr>
              <a:t>change</a:t>
            </a:r>
            <a:r>
              <a:rPr lang="it-IT" sz="2800" b="1" dirty="0">
                <a:solidFill>
                  <a:prstClr val="black"/>
                </a:solidFill>
                <a:latin typeface="Calibri"/>
              </a:rPr>
              <a:t> after </a:t>
            </a:r>
            <a:r>
              <a:rPr lang="it-IT" sz="2800" b="1" dirty="0" err="1">
                <a:solidFill>
                  <a:prstClr val="black"/>
                </a:solidFill>
                <a:latin typeface="Calibri"/>
              </a:rPr>
              <a:t>these</a:t>
            </a:r>
            <a:r>
              <a:rPr lang="it-IT" sz="2800" b="1" dirty="0">
                <a:solidFill>
                  <a:prstClr val="black"/>
                </a:solidFill>
                <a:latin typeface="Calibri"/>
              </a:rPr>
              <a:t> </a:t>
            </a:r>
            <a:r>
              <a:rPr lang="it-IT" sz="2800" b="1" dirty="0" err="1">
                <a:solidFill>
                  <a:prstClr val="black"/>
                </a:solidFill>
                <a:latin typeface="Calibri"/>
              </a:rPr>
              <a:t>decisions</a:t>
            </a:r>
            <a:r>
              <a:rPr lang="it-IT" sz="2800" b="1" dirty="0">
                <a:solidFill>
                  <a:prstClr val="black"/>
                </a:solidFill>
                <a:latin typeface="Calibri"/>
              </a:rPr>
              <a:t>?</a:t>
            </a:r>
          </a:p>
        </p:txBody>
      </p:sp>
    </p:spTree>
    <p:extLst>
      <p:ext uri="{BB962C8B-B14F-4D97-AF65-F5344CB8AC3E}">
        <p14:creationId xmlns:p14="http://schemas.microsoft.com/office/powerpoint/2010/main" val="2982727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540880"/>
            <a:ext cx="8496944" cy="2739211"/>
          </a:xfrm>
          <a:prstGeom prst="rect">
            <a:avLst/>
          </a:prstGeom>
          <a:noFill/>
        </p:spPr>
        <p:txBody>
          <a:bodyPr wrap="square" rtlCol="0">
            <a:spAutoFit/>
          </a:bodyPr>
          <a:lstStyle/>
          <a:p>
            <a:pPr>
              <a:defRPr/>
            </a:pPr>
            <a:endParaRPr lang="en-US" sz="2800" dirty="0">
              <a:solidFill>
                <a:prstClr val="black"/>
              </a:solidFill>
              <a:latin typeface="Calibri"/>
            </a:endParaRPr>
          </a:p>
          <a:p>
            <a:pPr algn="ctr">
              <a:defRPr/>
            </a:pPr>
            <a:endParaRPr lang="it-IT" sz="4800" dirty="0">
              <a:solidFill>
                <a:prstClr val="black"/>
              </a:solidFill>
              <a:latin typeface="Calibri"/>
            </a:endParaRPr>
          </a:p>
          <a:p>
            <a:pPr algn="ctr">
              <a:defRPr/>
            </a:pPr>
            <a:r>
              <a:rPr lang="it-IT" sz="4800" dirty="0">
                <a:solidFill>
                  <a:prstClr val="black"/>
                </a:solidFill>
                <a:latin typeface="Calibri"/>
              </a:rPr>
              <a:t>Grazie!</a:t>
            </a:r>
          </a:p>
          <a:p>
            <a:pPr algn="ctr">
              <a:defRPr/>
            </a:pPr>
            <a:r>
              <a:rPr lang="it-IT" sz="4800" b="1" dirty="0">
                <a:solidFill>
                  <a:prstClr val="black"/>
                </a:solidFill>
                <a:latin typeface="Calibri"/>
              </a:rPr>
              <a:t>Thank </a:t>
            </a:r>
            <a:r>
              <a:rPr lang="it-IT" sz="4800" b="1" dirty="0" err="1">
                <a:solidFill>
                  <a:prstClr val="black"/>
                </a:solidFill>
                <a:latin typeface="Calibri"/>
              </a:rPr>
              <a:t>you</a:t>
            </a:r>
            <a:r>
              <a:rPr lang="it-IT" sz="4800" b="1" dirty="0">
                <a:solidFill>
                  <a:prstClr val="black"/>
                </a:solidFill>
                <a:latin typeface="Calibri"/>
              </a:rPr>
              <a:t>!</a:t>
            </a:r>
          </a:p>
        </p:txBody>
      </p:sp>
    </p:spTree>
    <p:extLst>
      <p:ext uri="{BB962C8B-B14F-4D97-AF65-F5344CB8AC3E}">
        <p14:creationId xmlns:p14="http://schemas.microsoft.com/office/powerpoint/2010/main" val="208136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21038"/>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526297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litigation</a:t>
            </a:r>
            <a:r>
              <a:rPr lang="it-IT" sz="2800" dirty="0">
                <a:solidFill>
                  <a:prstClr val="black"/>
                </a:solidFill>
                <a:latin typeface="Calibri"/>
              </a:rPr>
              <a:t>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does not present itself as a monolithic block, or as a homogeneous trend</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dirty="0">
                <a:solidFill>
                  <a:prstClr val="black"/>
                </a:solidFill>
                <a:latin typeface="Calibri"/>
              </a:rPr>
              <a:t>but—much more—as a series of proceedings started by different parties for very heterogeneous purposes.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i="1" dirty="0" err="1">
                <a:solidFill>
                  <a:prstClr val="black"/>
                </a:solidFill>
                <a:latin typeface="Calibri"/>
              </a:rPr>
              <a:t>Sabin</a:t>
            </a:r>
            <a:r>
              <a:rPr lang="it-IT" sz="2800" i="1" dirty="0">
                <a:solidFill>
                  <a:prstClr val="black"/>
                </a:solidFill>
                <a:latin typeface="Calibri"/>
              </a:rPr>
              <a:t> Center for </a:t>
            </a:r>
            <a:r>
              <a:rPr lang="it-IT" sz="2800" i="1" dirty="0" err="1">
                <a:solidFill>
                  <a:prstClr val="black"/>
                </a:solidFill>
                <a:latin typeface="Calibri"/>
              </a:rPr>
              <a:t>Climate</a:t>
            </a:r>
            <a:r>
              <a:rPr lang="it-IT" sz="2800" i="1" dirty="0">
                <a:solidFill>
                  <a:prstClr val="black"/>
                </a:solidFill>
                <a:latin typeface="Calibri"/>
              </a:rPr>
              <a:t> </a:t>
            </a:r>
            <a:r>
              <a:rPr lang="it-IT" sz="2800" i="1" dirty="0" err="1">
                <a:solidFill>
                  <a:prstClr val="black"/>
                </a:solidFill>
                <a:latin typeface="Calibri"/>
              </a:rPr>
              <a:t>Change</a:t>
            </a:r>
            <a:r>
              <a:rPr lang="it-IT" sz="2800" i="1" dirty="0">
                <a:solidFill>
                  <a:prstClr val="black"/>
                </a:solidFill>
                <a:latin typeface="Calibri"/>
              </a:rPr>
              <a:t> </a:t>
            </a:r>
            <a:r>
              <a:rPr lang="it-IT" sz="2800" i="1" dirty="0" err="1">
                <a:solidFill>
                  <a:prstClr val="black"/>
                </a:solidFill>
                <a:latin typeface="Calibri"/>
              </a:rPr>
              <a:t>Law</a:t>
            </a:r>
            <a:r>
              <a:rPr lang="it-IT" sz="2800" i="1" dirty="0">
                <a:solidFill>
                  <a:prstClr val="black"/>
                </a:solidFill>
                <a:latin typeface="Calibri"/>
              </a:rPr>
              <a:t> </a:t>
            </a:r>
            <a:r>
              <a:rPr lang="it-IT" sz="2800" dirty="0">
                <a:solidFill>
                  <a:prstClr val="black"/>
                </a:solidFill>
                <a:latin typeface="Calibri"/>
              </a:rPr>
              <a:t>(Columbia University – New York)</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a:solidFill>
                  <a:prstClr val="black"/>
                </a:solidFill>
                <a:latin typeface="Calibri"/>
                <a:hlinkClick r:id="rId3"/>
              </a:rPr>
              <a:t>http://climatecasechart.com/climate-change-litigation/</a:t>
            </a:r>
            <a:endParaRPr lang="it-IT" sz="2800" dirty="0">
              <a:solidFill>
                <a:prstClr val="black"/>
              </a:solidFill>
              <a:latin typeface="Calibri"/>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it-IT" sz="2800" dirty="0">
              <a:solidFill>
                <a:prstClr val="black"/>
              </a:solidFill>
              <a:latin typeface="Calibri"/>
            </a:endParaRPr>
          </a:p>
        </p:txBody>
      </p:sp>
    </p:spTree>
    <p:extLst>
      <p:ext uri="{BB962C8B-B14F-4D97-AF65-F5344CB8AC3E}">
        <p14:creationId xmlns:p14="http://schemas.microsoft.com/office/powerpoint/2010/main" val="258181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60624"/>
            <a:ext cx="8496944" cy="440120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lang="en-US" sz="2800" dirty="0"/>
          </a:p>
          <a:p>
            <a:pPr marR="0" lvl="0" algn="l" defTabSz="914400" rtl="0" eaLnBrk="1" fontAlgn="auto" latinLnBrk="0" hangingPunct="1">
              <a:lnSpc>
                <a:spcPct val="100000"/>
              </a:lnSpc>
              <a:spcBef>
                <a:spcPts val="0"/>
              </a:spcBef>
              <a:spcAft>
                <a:spcPts val="0"/>
              </a:spcAft>
              <a:buClrTx/>
              <a:buSzTx/>
              <a:tabLst/>
              <a:defRPr/>
            </a:pPr>
            <a:r>
              <a:rPr lang="en-US" sz="2800" dirty="0"/>
              <a:t>THE STATUS OF CLIMATE CHANGE LITIGATION </a:t>
            </a:r>
          </a:p>
          <a:p>
            <a:pPr marR="0" lvl="0" algn="l" defTabSz="914400" rtl="0" eaLnBrk="1" fontAlgn="auto" latinLnBrk="0" hangingPunct="1">
              <a:lnSpc>
                <a:spcPct val="100000"/>
              </a:lnSpc>
              <a:spcBef>
                <a:spcPts val="0"/>
              </a:spcBef>
              <a:spcAft>
                <a:spcPts val="0"/>
              </a:spcAft>
              <a:buClrTx/>
              <a:buSzTx/>
              <a:tabLst/>
              <a:defRPr/>
            </a:pPr>
            <a:r>
              <a:rPr lang="en-US" sz="2800" dirty="0"/>
              <a:t>United Nations / Sabin Center</a:t>
            </a:r>
            <a:endParaRPr lang="it-IT" sz="2800" dirty="0"/>
          </a:p>
          <a:p>
            <a:pPr marR="0" lvl="0" algn="l" defTabSz="914400" rtl="0" eaLnBrk="1" fontAlgn="auto" latinLnBrk="0" hangingPunct="1">
              <a:lnSpc>
                <a:spcPct val="100000"/>
              </a:lnSpc>
              <a:spcBef>
                <a:spcPts val="0"/>
              </a:spcBef>
              <a:spcAft>
                <a:spcPts val="0"/>
              </a:spcAft>
              <a:buClrTx/>
              <a:buSzTx/>
              <a:tabLst/>
              <a:defRPr/>
            </a:pPr>
            <a:endParaRPr lang="it-IT" sz="2800" i="1" dirty="0">
              <a:solidFill>
                <a:prstClr val="black"/>
              </a:solidFill>
              <a:latin typeface="Calibri"/>
              <a:hlinkClick r:id="rId3"/>
            </a:endParaRPr>
          </a:p>
          <a:p>
            <a:pPr marR="0" lvl="0" algn="l" defTabSz="914400" rtl="0" eaLnBrk="1" fontAlgn="auto" latinLnBrk="0" hangingPunct="1">
              <a:lnSpc>
                <a:spcPct val="100000"/>
              </a:lnSpc>
              <a:spcBef>
                <a:spcPts val="0"/>
              </a:spcBef>
              <a:spcAft>
                <a:spcPts val="0"/>
              </a:spcAft>
              <a:buClrTx/>
              <a:buSzTx/>
              <a:tabLst/>
              <a:defRPr/>
            </a:pPr>
            <a:r>
              <a:rPr lang="it-IT" sz="2800" i="1" dirty="0">
                <a:solidFill>
                  <a:prstClr val="black"/>
                </a:solidFill>
                <a:latin typeface="Calibri"/>
                <a:hlinkClick r:id="rId3"/>
              </a:rPr>
              <a:t>https://wedocs.unep.org/bitstream/handle/20.500.11822/20767/climate-change-litigation.pdf?sequence=1&amp;isAllowed=y</a:t>
            </a:r>
            <a:endParaRPr lang="it-IT" sz="2800" i="1"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a:p>
            <a:pPr>
              <a:defRPr/>
            </a:pPr>
            <a:r>
              <a:rPr lang="it-IT" sz="2800" b="1" i="0" dirty="0">
                <a:solidFill>
                  <a:srgbClr val="FFFFFF"/>
                </a:solidFill>
                <a:effectLst/>
                <a:latin typeface="Roboto Condensed" panose="02000000000000000000" pitchFamily="2" charset="0"/>
              </a:rPr>
              <a:t>Databases</a:t>
            </a: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latin typeface="Calibri"/>
            </a:endParaRPr>
          </a:p>
        </p:txBody>
      </p:sp>
    </p:spTree>
    <p:extLst>
      <p:ext uri="{BB962C8B-B14F-4D97-AF65-F5344CB8AC3E}">
        <p14:creationId xmlns:p14="http://schemas.microsoft.com/office/powerpoint/2010/main" val="155332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Documents and Settings\daniela.maffioli\Desktop\LOGO-ATENEO-FONDO TRASPAREN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100811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1259632" y="431086"/>
            <a:ext cx="7884368" cy="523220"/>
          </a:xfrm>
          <a:prstGeom prst="rect">
            <a:avLst/>
          </a:prstGeom>
          <a:solidFill>
            <a:srgbClr val="00716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err="1">
                <a:solidFill>
                  <a:prstClr val="white"/>
                </a:solidFill>
                <a:latin typeface="Calibri"/>
              </a:rPr>
              <a:t>Different</a:t>
            </a:r>
            <a:r>
              <a:rPr lang="it-IT" sz="2800" dirty="0">
                <a:solidFill>
                  <a:prstClr val="white"/>
                </a:solidFill>
                <a:latin typeface="Calibri"/>
              </a:rPr>
              <a:t> </a:t>
            </a:r>
            <a:r>
              <a:rPr lang="it-IT" sz="2800" dirty="0" err="1">
                <a:solidFill>
                  <a:prstClr val="white"/>
                </a:solidFill>
                <a:latin typeface="Calibri"/>
              </a:rPr>
              <a:t>issues</a:t>
            </a:r>
            <a:r>
              <a:rPr lang="it-IT" sz="2800" dirty="0">
                <a:solidFill>
                  <a:prstClr val="white"/>
                </a:solidFill>
                <a:latin typeface="Calibri"/>
              </a:rPr>
              <a:t> of </a:t>
            </a:r>
            <a:r>
              <a:rPr lang="it-IT" sz="2800" dirty="0" err="1">
                <a:solidFill>
                  <a:prstClr val="white"/>
                </a:solidFill>
                <a:latin typeface="Calibri"/>
              </a:rPr>
              <a:t>Climate</a:t>
            </a:r>
            <a:r>
              <a:rPr lang="it-IT" sz="2800" dirty="0">
                <a:solidFill>
                  <a:prstClr val="white"/>
                </a:solidFill>
                <a:latin typeface="Calibri"/>
              </a:rPr>
              <a:t> </a:t>
            </a:r>
            <a:r>
              <a:rPr lang="it-IT" sz="2800" dirty="0" err="1">
                <a:solidFill>
                  <a:prstClr val="white"/>
                </a:solidFill>
                <a:latin typeface="Calibri"/>
              </a:rPr>
              <a:t>Change</a:t>
            </a:r>
            <a:r>
              <a:rPr lang="it-IT" sz="2800" dirty="0">
                <a:solidFill>
                  <a:prstClr val="white"/>
                </a:solidFill>
                <a:latin typeface="Calibri"/>
              </a:rPr>
              <a:t> </a:t>
            </a:r>
            <a:r>
              <a:rPr lang="it-IT" sz="2800" dirty="0" err="1">
                <a:solidFill>
                  <a:prstClr val="white"/>
                </a:solidFill>
                <a:latin typeface="Calibri"/>
              </a:rPr>
              <a:t>Litigation</a:t>
            </a:r>
            <a:endParaRPr kumimoji="0" lang="it-IT"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6948264" y="510133"/>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F8EF9-DF5B-4E7F-8347-A25E02CB2E25}" type="slidenum">
              <a:rPr kumimoji="0" lang="it-IT"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CasellaDiTesto 4"/>
          <p:cNvSpPr txBox="1"/>
          <p:nvPr/>
        </p:nvSpPr>
        <p:spPr>
          <a:xfrm>
            <a:off x="323528" y="1484784"/>
            <a:ext cx="8496944" cy="440120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2800" b="0" i="0" dirty="0">
                <a:solidFill>
                  <a:srgbClr val="000000"/>
                </a:solidFill>
                <a:effectLst/>
              </a:rPr>
              <a:t>A </a:t>
            </a:r>
            <a:r>
              <a:rPr lang="en-US" sz="2800" b="1" i="0" dirty="0">
                <a:solidFill>
                  <a:srgbClr val="000000"/>
                </a:solidFill>
                <a:effectLst/>
              </a:rPr>
              <a:t>first and significant group </a:t>
            </a:r>
            <a:r>
              <a:rPr lang="en-US" sz="2800" b="0" i="0" dirty="0">
                <a:solidFill>
                  <a:srgbClr val="000000"/>
                </a:solidFill>
                <a:effectLst/>
              </a:rPr>
              <a:t>of U.S. climate change cases seek </a:t>
            </a:r>
            <a:r>
              <a:rPr lang="en-US" sz="2800" b="1" i="0" dirty="0">
                <a:solidFill>
                  <a:srgbClr val="000000"/>
                </a:solidFill>
                <a:effectLst/>
              </a:rPr>
              <a:t>judicial review of administrative decisions. </a:t>
            </a:r>
            <a:br>
              <a:rPr lang="en-US" sz="2800" b="1" dirty="0"/>
            </a:br>
            <a:endParaRPr lang="it-IT" sz="2800" b="1" dirty="0">
              <a:solidFill>
                <a:prstClr val="black"/>
              </a:solidFill>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b="1" i="1" dirty="0">
                <a:solidFill>
                  <a:prstClr val="black"/>
                </a:solidFill>
              </a:rPr>
              <a:t>Massachusetts, et al., v. </a:t>
            </a:r>
            <a:r>
              <a:rPr lang="it-IT" sz="2800" b="1" i="1" dirty="0" err="1">
                <a:solidFill>
                  <a:prstClr val="black"/>
                </a:solidFill>
              </a:rPr>
              <a:t>Environmental</a:t>
            </a:r>
            <a:r>
              <a:rPr lang="it-IT" sz="2800" b="1" i="1" dirty="0">
                <a:solidFill>
                  <a:prstClr val="black"/>
                </a:solidFill>
              </a:rPr>
              <a:t> </a:t>
            </a:r>
            <a:r>
              <a:rPr lang="it-IT" sz="2800" b="1" i="1" dirty="0" err="1">
                <a:solidFill>
                  <a:prstClr val="black"/>
                </a:solidFill>
              </a:rPr>
              <a:t>Protection</a:t>
            </a:r>
            <a:r>
              <a:rPr lang="it-IT" sz="2800" b="1" i="1" dirty="0">
                <a:solidFill>
                  <a:prstClr val="black"/>
                </a:solidFill>
              </a:rPr>
              <a:t> Agency </a:t>
            </a:r>
            <a:r>
              <a:rPr lang="it-IT" sz="2800" dirty="0">
                <a:solidFill>
                  <a:prstClr val="black"/>
                </a:solidFill>
              </a:rPr>
              <a:t>(2007) </a:t>
            </a:r>
          </a:p>
          <a:p>
            <a:pPr marR="0" lvl="0" algn="l" defTabSz="914400" rtl="0" eaLnBrk="1" fontAlgn="auto" latinLnBrk="0" hangingPunct="1">
              <a:lnSpc>
                <a:spcPct val="100000"/>
              </a:lnSpc>
              <a:spcBef>
                <a:spcPts val="0"/>
              </a:spcBef>
              <a:spcAft>
                <a:spcPts val="0"/>
              </a:spcAft>
              <a:buClrTx/>
              <a:buSzTx/>
              <a:tabLst/>
              <a:defRPr/>
            </a:pPr>
            <a:endParaRPr lang="it-IT" sz="2800" dirty="0">
              <a:solidFill>
                <a:prstClr val="black"/>
              </a:solidFill>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2800" dirty="0" err="1">
                <a:solidFill>
                  <a:prstClr val="black"/>
                </a:solidFill>
              </a:rPr>
              <a:t>Massachussets</a:t>
            </a:r>
            <a:r>
              <a:rPr lang="it-IT" sz="2800" dirty="0">
                <a:solidFill>
                  <a:prstClr val="black"/>
                </a:solidFill>
              </a:rPr>
              <a:t> and </a:t>
            </a:r>
            <a:r>
              <a:rPr lang="it-IT" sz="2800" dirty="0" err="1">
                <a:solidFill>
                  <a:prstClr val="black"/>
                </a:solidFill>
              </a:rPr>
              <a:t>other</a:t>
            </a:r>
            <a:r>
              <a:rPr lang="it-IT" sz="2800" dirty="0">
                <a:solidFill>
                  <a:prstClr val="black"/>
                </a:solidFill>
              </a:rPr>
              <a:t> </a:t>
            </a:r>
            <a:r>
              <a:rPr lang="en-US" sz="2800" b="0" i="0" dirty="0">
                <a:solidFill>
                  <a:srgbClr val="242021"/>
                </a:solidFill>
                <a:effectLst/>
              </a:rPr>
              <a:t>states sued the EPA under the Clean Air Act (CAA) to order the agency to regulate carbon dioxide as a pollutant.</a:t>
            </a:r>
            <a:r>
              <a:rPr lang="en-US" sz="2800" dirty="0"/>
              <a:t> </a:t>
            </a:r>
            <a:br>
              <a:rPr lang="en-US" sz="2800" dirty="0"/>
            </a:br>
            <a:endParaRPr lang="it-IT" sz="2800" dirty="0">
              <a:solidFill>
                <a:prstClr val="black"/>
              </a:solidFill>
            </a:endParaRPr>
          </a:p>
        </p:txBody>
      </p:sp>
    </p:spTree>
    <p:extLst>
      <p:ext uri="{BB962C8B-B14F-4D97-AF65-F5344CB8AC3E}">
        <p14:creationId xmlns:p14="http://schemas.microsoft.com/office/powerpoint/2010/main" val="526041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3242</TotalTime>
  <Words>4725</Words>
  <Application>Microsoft Macintosh PowerPoint</Application>
  <PresentationFormat>Presentazione su schermo (4:3)</PresentationFormat>
  <Paragraphs>524</Paragraphs>
  <Slides>65</Slides>
  <Notes>54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65</vt:i4>
      </vt:variant>
    </vt:vector>
  </HeadingPairs>
  <TitlesOfParts>
    <vt:vector size="71" baseType="lpstr">
      <vt:lpstr>Arial</vt:lpstr>
      <vt:lpstr>Calibri</vt:lpstr>
      <vt:lpstr>Hind</vt:lpstr>
      <vt:lpstr>Roboto Condensed</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Pozzo Barbara</dc:creator>
  <cp:lastModifiedBy>Alberto De Franceschi</cp:lastModifiedBy>
  <cp:revision>93</cp:revision>
  <dcterms:created xsi:type="dcterms:W3CDTF">2020-11-13T08:09:03Z</dcterms:created>
  <dcterms:modified xsi:type="dcterms:W3CDTF">2021-05-28T09:54:21Z</dcterms:modified>
</cp:coreProperties>
</file>