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31" r:id="rId5"/>
    <p:sldId id="347" r:id="rId6"/>
    <p:sldId id="349" r:id="rId7"/>
    <p:sldId id="350" r:id="rId8"/>
    <p:sldId id="354" r:id="rId9"/>
    <p:sldId id="345" r:id="rId10"/>
    <p:sldId id="332" r:id="rId11"/>
    <p:sldId id="328" r:id="rId12"/>
    <p:sldId id="329" r:id="rId13"/>
    <p:sldId id="356" r:id="rId14"/>
    <p:sldId id="357" r:id="rId15"/>
    <p:sldId id="290" r:id="rId16"/>
    <p:sldId id="343" r:id="rId17"/>
    <p:sldId id="309" r:id="rId18"/>
    <p:sldId id="344" r:id="rId19"/>
    <p:sldId id="351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RRA Federico (ENV)" initials="PF(" lastIdx="0" clrIdx="0">
    <p:extLst>
      <p:ext uri="{19B8F6BF-5375-455C-9EA6-DF929625EA0E}">
        <p15:presenceInfo xmlns:p15="http://schemas.microsoft.com/office/powerpoint/2012/main" userId="PORRA Federico (ENV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024EA2"/>
    <a:srgbClr val="024B9C"/>
    <a:srgbClr val="0356B1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79853" autoAdjust="0"/>
  </p:normalViewPr>
  <p:slideViewPr>
    <p:cSldViewPr snapToGrid="0">
      <p:cViewPr varScale="1">
        <p:scale>
          <a:sx n="92" d="100"/>
          <a:sy n="92" d="100"/>
        </p:scale>
        <p:origin x="1290" y="84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A54A3-E36F-4313-A26D-E56FC6205AF7}" type="doc">
      <dgm:prSet loTypeId="urn:microsoft.com/office/officeart/2005/8/layout/cycle7" loCatId="cycle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078FC25-E941-4AE5-A5CF-6BC919D4E238}">
      <dgm:prSet phldrT="[Text]" custT="1"/>
      <dgm:spPr/>
      <dgm:t>
        <a:bodyPr/>
        <a:lstStyle/>
        <a:p>
          <a:r>
            <a:rPr lang="en-US" sz="1800" dirty="0" smtClean="0"/>
            <a:t>Product Design </a:t>
          </a:r>
          <a:endParaRPr lang="en-US" sz="1800" dirty="0"/>
        </a:p>
      </dgm:t>
    </dgm:pt>
    <dgm:pt modelId="{CA8FFAA1-B8A5-4C42-B9AE-A3F60A702FB2}" type="parTrans" cxnId="{9F5F674B-29F6-4ECF-91EC-B0326881256D}">
      <dgm:prSet/>
      <dgm:spPr/>
      <dgm:t>
        <a:bodyPr/>
        <a:lstStyle/>
        <a:p>
          <a:endParaRPr lang="en-US"/>
        </a:p>
      </dgm:t>
    </dgm:pt>
    <dgm:pt modelId="{DA8AA382-595E-424C-98CC-D63ECFE3C997}" type="sibTrans" cxnId="{9F5F674B-29F6-4ECF-91EC-B0326881256D}">
      <dgm:prSet/>
      <dgm:spPr/>
      <dgm:t>
        <a:bodyPr/>
        <a:lstStyle/>
        <a:p>
          <a:endParaRPr lang="en-US"/>
        </a:p>
      </dgm:t>
    </dgm:pt>
    <dgm:pt modelId="{7D52CC97-656B-4C91-BCB7-1039E44A5EFC}">
      <dgm:prSet phldrT="[Text]" custT="1"/>
      <dgm:spPr/>
      <dgm:t>
        <a:bodyPr/>
        <a:lstStyle/>
        <a:p>
          <a:r>
            <a:rPr lang="en-US" sz="1800" dirty="0" smtClean="0"/>
            <a:t>Empowering consumers </a:t>
          </a:r>
          <a:endParaRPr lang="en-US" sz="1800" dirty="0"/>
        </a:p>
      </dgm:t>
    </dgm:pt>
    <dgm:pt modelId="{B7355E43-6D7A-4473-BFE1-6D85429DC505}" type="parTrans" cxnId="{2F9B5C84-ED76-4BC9-9190-84F3B9C75EC2}">
      <dgm:prSet/>
      <dgm:spPr/>
      <dgm:t>
        <a:bodyPr/>
        <a:lstStyle/>
        <a:p>
          <a:endParaRPr lang="en-US"/>
        </a:p>
      </dgm:t>
    </dgm:pt>
    <dgm:pt modelId="{34D72F0F-8910-45E7-8436-E21C3B327D02}" type="sibTrans" cxnId="{2F9B5C84-ED76-4BC9-9190-84F3B9C75EC2}">
      <dgm:prSet/>
      <dgm:spPr/>
      <dgm:t>
        <a:bodyPr/>
        <a:lstStyle/>
        <a:p>
          <a:endParaRPr lang="en-US"/>
        </a:p>
      </dgm:t>
    </dgm:pt>
    <dgm:pt modelId="{9A8E3C79-382F-47C7-8041-8F9533E774A4}">
      <dgm:prSet phldrT="[Text]" custT="1"/>
      <dgm:spPr/>
      <dgm:t>
        <a:bodyPr/>
        <a:lstStyle/>
        <a:p>
          <a:r>
            <a:rPr lang="en-US" sz="1800" dirty="0" smtClean="0"/>
            <a:t>Circularity in production processes </a:t>
          </a:r>
          <a:endParaRPr lang="en-US" sz="1800" dirty="0"/>
        </a:p>
      </dgm:t>
    </dgm:pt>
    <dgm:pt modelId="{B9490D7E-70E4-4337-BFA8-9FA34C3B9803}" type="parTrans" cxnId="{0A6BE028-BD2C-4FFD-B0EC-FB674FF750B1}">
      <dgm:prSet/>
      <dgm:spPr/>
      <dgm:t>
        <a:bodyPr/>
        <a:lstStyle/>
        <a:p>
          <a:endParaRPr lang="en-US"/>
        </a:p>
      </dgm:t>
    </dgm:pt>
    <dgm:pt modelId="{B695251F-301B-44FB-9B81-C4A73118543C}" type="sibTrans" cxnId="{0A6BE028-BD2C-4FFD-B0EC-FB674FF750B1}">
      <dgm:prSet/>
      <dgm:spPr/>
      <dgm:t>
        <a:bodyPr/>
        <a:lstStyle/>
        <a:p>
          <a:endParaRPr lang="en-US"/>
        </a:p>
      </dgm:t>
    </dgm:pt>
    <dgm:pt modelId="{F9B0CBD2-7736-494C-B661-A0798AB88974}" type="pres">
      <dgm:prSet presAssocID="{A2FA54A3-E36F-4313-A26D-E56FC6205A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8F3543-4502-4B66-923B-25153B0FEB37}" type="pres">
      <dgm:prSet presAssocID="{E078FC25-E941-4AE5-A5CF-6BC919D4E238}" presName="node" presStyleLbl="node1" presStyleIdx="0" presStyleCnt="3" custScaleX="117590" custScaleY="135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5E333-F31A-4DE5-AE18-74C94D8B9917}" type="pres">
      <dgm:prSet presAssocID="{DA8AA382-595E-424C-98CC-D63ECFE3C99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B3A4DE9-DCEB-4FC7-A9F4-27C7303D96A3}" type="pres">
      <dgm:prSet presAssocID="{DA8AA382-595E-424C-98CC-D63ECFE3C99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E5A749C-7128-4E46-B1E5-E35B23AEABC8}" type="pres">
      <dgm:prSet presAssocID="{7D52CC97-656B-4C91-BCB7-1039E44A5EFC}" presName="node" presStyleLbl="node1" presStyleIdx="1" presStyleCnt="3" custScaleX="117590" custScaleY="135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3E9AA-15ED-4371-A882-44F095006791}" type="pres">
      <dgm:prSet presAssocID="{34D72F0F-8910-45E7-8436-E21C3B327D0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72F2A99-6945-4524-895D-90DED02A7F33}" type="pres">
      <dgm:prSet presAssocID="{34D72F0F-8910-45E7-8436-E21C3B327D0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A1BEF462-C431-4952-9ADC-EF6738F50606}" type="pres">
      <dgm:prSet presAssocID="{9A8E3C79-382F-47C7-8041-8F9533E774A4}" presName="node" presStyleLbl="node1" presStyleIdx="2" presStyleCnt="3" custScaleX="117590" custScaleY="135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C4918-34C0-4AB7-82A7-5606C3BA7401}" type="pres">
      <dgm:prSet presAssocID="{B695251F-301B-44FB-9B81-C4A73118543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0117D8E-81FB-4B90-B4A3-A86D4D86665D}" type="pres">
      <dgm:prSet presAssocID="{B695251F-301B-44FB-9B81-C4A73118543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A9582CF-8140-4EF0-917C-C9D4A8268E95}" type="presOf" srcId="{A2FA54A3-E36F-4313-A26D-E56FC6205AF7}" destId="{F9B0CBD2-7736-494C-B661-A0798AB88974}" srcOrd="0" destOrd="0" presId="urn:microsoft.com/office/officeart/2005/8/layout/cycle7"/>
    <dgm:cxn modelId="{9F5F674B-29F6-4ECF-91EC-B0326881256D}" srcId="{A2FA54A3-E36F-4313-A26D-E56FC6205AF7}" destId="{E078FC25-E941-4AE5-A5CF-6BC919D4E238}" srcOrd="0" destOrd="0" parTransId="{CA8FFAA1-B8A5-4C42-B9AE-A3F60A702FB2}" sibTransId="{DA8AA382-595E-424C-98CC-D63ECFE3C997}"/>
    <dgm:cxn modelId="{B8E0BD6D-6276-438F-9229-60C52DB9E7BC}" type="presOf" srcId="{34D72F0F-8910-45E7-8436-E21C3B327D02}" destId="{C72F2A99-6945-4524-895D-90DED02A7F33}" srcOrd="1" destOrd="0" presId="urn:microsoft.com/office/officeart/2005/8/layout/cycle7"/>
    <dgm:cxn modelId="{2F9B5C84-ED76-4BC9-9190-84F3B9C75EC2}" srcId="{A2FA54A3-E36F-4313-A26D-E56FC6205AF7}" destId="{7D52CC97-656B-4C91-BCB7-1039E44A5EFC}" srcOrd="1" destOrd="0" parTransId="{B7355E43-6D7A-4473-BFE1-6D85429DC505}" sibTransId="{34D72F0F-8910-45E7-8436-E21C3B327D02}"/>
    <dgm:cxn modelId="{0A6BE028-BD2C-4FFD-B0EC-FB674FF750B1}" srcId="{A2FA54A3-E36F-4313-A26D-E56FC6205AF7}" destId="{9A8E3C79-382F-47C7-8041-8F9533E774A4}" srcOrd="2" destOrd="0" parTransId="{B9490D7E-70E4-4337-BFA8-9FA34C3B9803}" sibTransId="{B695251F-301B-44FB-9B81-C4A73118543C}"/>
    <dgm:cxn modelId="{B02F47E5-437D-4735-ACE0-99182657DBA3}" type="presOf" srcId="{B695251F-301B-44FB-9B81-C4A73118543C}" destId="{70117D8E-81FB-4B90-B4A3-A86D4D86665D}" srcOrd="1" destOrd="0" presId="urn:microsoft.com/office/officeart/2005/8/layout/cycle7"/>
    <dgm:cxn modelId="{A914D60C-C808-4D8A-847D-64C8B2368749}" type="presOf" srcId="{9A8E3C79-382F-47C7-8041-8F9533E774A4}" destId="{A1BEF462-C431-4952-9ADC-EF6738F50606}" srcOrd="0" destOrd="0" presId="urn:microsoft.com/office/officeart/2005/8/layout/cycle7"/>
    <dgm:cxn modelId="{350C123A-ED35-466E-AAF4-B36978AF98C6}" type="presOf" srcId="{B695251F-301B-44FB-9B81-C4A73118543C}" destId="{E18C4918-34C0-4AB7-82A7-5606C3BA7401}" srcOrd="0" destOrd="0" presId="urn:microsoft.com/office/officeart/2005/8/layout/cycle7"/>
    <dgm:cxn modelId="{EE1AA1B8-66D3-430D-BC17-94526B124B8B}" type="presOf" srcId="{34D72F0F-8910-45E7-8436-E21C3B327D02}" destId="{3523E9AA-15ED-4371-A882-44F095006791}" srcOrd="0" destOrd="0" presId="urn:microsoft.com/office/officeart/2005/8/layout/cycle7"/>
    <dgm:cxn modelId="{1C856310-047A-4A24-BC01-A0606D62F770}" type="presOf" srcId="{E078FC25-E941-4AE5-A5CF-6BC919D4E238}" destId="{E28F3543-4502-4B66-923B-25153B0FEB37}" srcOrd="0" destOrd="0" presId="urn:microsoft.com/office/officeart/2005/8/layout/cycle7"/>
    <dgm:cxn modelId="{06174760-4B48-4ADC-A7E4-5807A863E665}" type="presOf" srcId="{7D52CC97-656B-4C91-BCB7-1039E44A5EFC}" destId="{CE5A749C-7128-4E46-B1E5-E35B23AEABC8}" srcOrd="0" destOrd="0" presId="urn:microsoft.com/office/officeart/2005/8/layout/cycle7"/>
    <dgm:cxn modelId="{CF82D3DF-43C4-46DA-9D71-0D4A6FB7F961}" type="presOf" srcId="{DA8AA382-595E-424C-98CC-D63ECFE3C997}" destId="{1045E333-F31A-4DE5-AE18-74C94D8B9917}" srcOrd="0" destOrd="0" presId="urn:microsoft.com/office/officeart/2005/8/layout/cycle7"/>
    <dgm:cxn modelId="{97A75A9F-674F-4B76-AF4F-EEBEAD9F7D15}" type="presOf" srcId="{DA8AA382-595E-424C-98CC-D63ECFE3C997}" destId="{8B3A4DE9-DCEB-4FC7-A9F4-27C7303D96A3}" srcOrd="1" destOrd="0" presId="urn:microsoft.com/office/officeart/2005/8/layout/cycle7"/>
    <dgm:cxn modelId="{855F6FDB-2B5D-4A69-90CE-0BE6AF04088E}" type="presParOf" srcId="{F9B0CBD2-7736-494C-B661-A0798AB88974}" destId="{E28F3543-4502-4B66-923B-25153B0FEB37}" srcOrd="0" destOrd="0" presId="urn:microsoft.com/office/officeart/2005/8/layout/cycle7"/>
    <dgm:cxn modelId="{774DC965-EECC-45AC-BC68-AB00D0CC41A0}" type="presParOf" srcId="{F9B0CBD2-7736-494C-B661-A0798AB88974}" destId="{1045E333-F31A-4DE5-AE18-74C94D8B9917}" srcOrd="1" destOrd="0" presId="urn:microsoft.com/office/officeart/2005/8/layout/cycle7"/>
    <dgm:cxn modelId="{38CA4B00-2E4B-4F50-88F3-6A1FDD11014E}" type="presParOf" srcId="{1045E333-F31A-4DE5-AE18-74C94D8B9917}" destId="{8B3A4DE9-DCEB-4FC7-A9F4-27C7303D96A3}" srcOrd="0" destOrd="0" presId="urn:microsoft.com/office/officeart/2005/8/layout/cycle7"/>
    <dgm:cxn modelId="{DA2F76D7-6AD2-47C5-B3CE-D73FC0022304}" type="presParOf" srcId="{F9B0CBD2-7736-494C-B661-A0798AB88974}" destId="{CE5A749C-7128-4E46-B1E5-E35B23AEABC8}" srcOrd="2" destOrd="0" presId="urn:microsoft.com/office/officeart/2005/8/layout/cycle7"/>
    <dgm:cxn modelId="{AF300DCF-78F3-40F8-95FE-D1AB8BBD4322}" type="presParOf" srcId="{F9B0CBD2-7736-494C-B661-A0798AB88974}" destId="{3523E9AA-15ED-4371-A882-44F095006791}" srcOrd="3" destOrd="0" presId="urn:microsoft.com/office/officeart/2005/8/layout/cycle7"/>
    <dgm:cxn modelId="{19B22A66-A9CD-4B2D-BCAB-B6A7A44CE68E}" type="presParOf" srcId="{3523E9AA-15ED-4371-A882-44F095006791}" destId="{C72F2A99-6945-4524-895D-90DED02A7F33}" srcOrd="0" destOrd="0" presId="urn:microsoft.com/office/officeart/2005/8/layout/cycle7"/>
    <dgm:cxn modelId="{DB0AC225-E9A8-4602-84C6-0F8B6402A1DD}" type="presParOf" srcId="{F9B0CBD2-7736-494C-B661-A0798AB88974}" destId="{A1BEF462-C431-4952-9ADC-EF6738F50606}" srcOrd="4" destOrd="0" presId="urn:microsoft.com/office/officeart/2005/8/layout/cycle7"/>
    <dgm:cxn modelId="{833FC514-1DE5-45F4-9601-3959E24E6242}" type="presParOf" srcId="{F9B0CBD2-7736-494C-B661-A0798AB88974}" destId="{E18C4918-34C0-4AB7-82A7-5606C3BA7401}" srcOrd="5" destOrd="0" presId="urn:microsoft.com/office/officeart/2005/8/layout/cycle7"/>
    <dgm:cxn modelId="{6B9CF2BE-A743-45EC-8560-51257BB0B719}" type="presParOf" srcId="{E18C4918-34C0-4AB7-82A7-5606C3BA7401}" destId="{70117D8E-81FB-4B90-B4A3-A86D4D86665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F3543-4502-4B66-923B-25153B0FEB37}">
      <dsp:nvSpPr>
        <dsp:cNvPr id="0" name=""/>
        <dsp:cNvSpPr/>
      </dsp:nvSpPr>
      <dsp:spPr>
        <a:xfrm>
          <a:off x="1843510" y="-117066"/>
          <a:ext cx="1556524" cy="8979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Product Design </a:t>
          </a:r>
          <a:endParaRPr lang="en-US" sz="1800" kern="1200" dirty="0"/>
        </a:p>
      </dsp:txBody>
      <dsp:txXfrm>
        <a:off x="1869809" y="-90767"/>
        <a:ext cx="1503926" cy="845305"/>
      </dsp:txXfrm>
    </dsp:sp>
    <dsp:sp modelId="{1045E333-F31A-4DE5-AE18-74C94D8B9917}">
      <dsp:nvSpPr>
        <dsp:cNvPr id="0" name=""/>
        <dsp:cNvSpPr/>
      </dsp:nvSpPr>
      <dsp:spPr>
        <a:xfrm rot="3600000">
          <a:off x="2916301" y="1163152"/>
          <a:ext cx="504547" cy="23164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985795" y="1209481"/>
        <a:ext cx="365560" cy="138987"/>
      </dsp:txXfrm>
    </dsp:sp>
    <dsp:sp modelId="{CE5A749C-7128-4E46-B1E5-E35B23AEABC8}">
      <dsp:nvSpPr>
        <dsp:cNvPr id="0" name=""/>
        <dsp:cNvSpPr/>
      </dsp:nvSpPr>
      <dsp:spPr>
        <a:xfrm>
          <a:off x="2937114" y="1777112"/>
          <a:ext cx="1556524" cy="8979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Empowering consumers </a:t>
          </a:r>
          <a:endParaRPr lang="en-US" sz="1800" kern="1200" dirty="0"/>
        </a:p>
      </dsp:txBody>
      <dsp:txXfrm>
        <a:off x="2963413" y="1803411"/>
        <a:ext cx="1503926" cy="845305"/>
      </dsp:txXfrm>
    </dsp:sp>
    <dsp:sp modelId="{3523E9AA-15ED-4371-A882-44F095006791}">
      <dsp:nvSpPr>
        <dsp:cNvPr id="0" name=""/>
        <dsp:cNvSpPr/>
      </dsp:nvSpPr>
      <dsp:spPr>
        <a:xfrm rot="10800000">
          <a:off x="2369498" y="2110241"/>
          <a:ext cx="504547" cy="23164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2438991" y="2156570"/>
        <a:ext cx="365560" cy="138987"/>
      </dsp:txXfrm>
    </dsp:sp>
    <dsp:sp modelId="{A1BEF462-C431-4952-9ADC-EF6738F50606}">
      <dsp:nvSpPr>
        <dsp:cNvPr id="0" name=""/>
        <dsp:cNvSpPr/>
      </dsp:nvSpPr>
      <dsp:spPr>
        <a:xfrm>
          <a:off x="749905" y="1777112"/>
          <a:ext cx="1556524" cy="8979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Circularity in production processes </a:t>
          </a:r>
          <a:endParaRPr lang="en-US" sz="1800" kern="1200" dirty="0"/>
        </a:p>
      </dsp:txBody>
      <dsp:txXfrm>
        <a:off x="776204" y="1803411"/>
        <a:ext cx="1503926" cy="845305"/>
      </dsp:txXfrm>
    </dsp:sp>
    <dsp:sp modelId="{E18C4918-34C0-4AB7-82A7-5606C3BA7401}">
      <dsp:nvSpPr>
        <dsp:cNvPr id="0" name=""/>
        <dsp:cNvSpPr/>
      </dsp:nvSpPr>
      <dsp:spPr>
        <a:xfrm rot="18000000">
          <a:off x="1822696" y="1163152"/>
          <a:ext cx="504547" cy="23164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892190" y="1209481"/>
        <a:ext cx="365560" cy="138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532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30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984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mtClean="0"/>
              <a:t>Building blocks of the </a:t>
            </a:r>
            <a:r>
              <a:rPr lang="fr-BE" err="1" smtClean="0"/>
              <a:t>European</a:t>
            </a:r>
            <a:r>
              <a:rPr lang="fr-BE" smtClean="0"/>
              <a:t> Green Deal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290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05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412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49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267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546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123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67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federico.porra@ec.europa.e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hyperlink" Target="https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005" y="1067397"/>
            <a:ext cx="4141392" cy="369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1355912"/>
            <a:ext cx="12192000" cy="57779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" y="1066206"/>
            <a:ext cx="5336670" cy="3086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066" y="1080013"/>
            <a:ext cx="712762" cy="303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981" y="1078771"/>
            <a:ext cx="1659824" cy="56964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7" t="22783"/>
          <a:stretch/>
        </p:blipFill>
        <p:spPr>
          <a:xfrm>
            <a:off x="2421876" y="5926184"/>
            <a:ext cx="5115412" cy="1233793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854856" y="5757846"/>
            <a:ext cx="5587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1" spc="300" dirty="0" smtClean="0">
                <a:solidFill>
                  <a:srgbClr val="3C60AD"/>
                </a:solidFill>
                <a:latin typeface="EC Square Sans Cond Pro" panose="020B0506040000020004" pitchFamily="34" charset="0"/>
              </a:rPr>
              <a:t>Hugo Maria Schally</a:t>
            </a:r>
            <a:endParaRPr kumimoji="0" lang="fr-BE" sz="1800" b="1" i="0" u="none" strike="noStrike" kern="1200" cap="none" spc="300" normalizeH="0" baseline="0" noProof="0" dirty="0" smtClean="0">
              <a:ln>
                <a:noFill/>
              </a:ln>
              <a:solidFill>
                <a:srgbClr val="3C60AD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C60A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DG Environment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C60A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European Commission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C60A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</a:t>
            </a:r>
            <a:endParaRPr kumimoji="0" lang="fr-BE" sz="1800" b="1" i="0" u="none" strike="noStrike" kern="1200" cap="none" spc="300" normalizeH="0" baseline="0" noProof="0" dirty="0">
              <a:ln>
                <a:noFill/>
              </a:ln>
              <a:solidFill>
                <a:srgbClr val="3C60AD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662" r="3284" b="20510"/>
          <a:stretch/>
        </p:blipFill>
        <p:spPr>
          <a:xfrm rot="10800000">
            <a:off x="8562405" y="1066206"/>
            <a:ext cx="4137750" cy="419200"/>
          </a:xfrm>
          <a:prstGeom prst="rect">
            <a:avLst/>
          </a:prstGeom>
        </p:spPr>
      </p:pic>
      <p:pic>
        <p:nvPicPr>
          <p:cNvPr id="86" name="Picture 8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108" y="1275806"/>
            <a:ext cx="5239393" cy="5370727"/>
          </a:xfrm>
          <a:prstGeom prst="ellipse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36075" y="2584065"/>
            <a:ext cx="601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Sustainable Product </a:t>
            </a:r>
            <a:r>
              <a:rPr lang="en-US" sz="2800" b="1" dirty="0" smtClean="0">
                <a:solidFill>
                  <a:schemeClr val="bg1"/>
                </a:solidFill>
              </a:rPr>
              <a:t>Policy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Initiative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436" y="482860"/>
            <a:ext cx="9964882" cy="54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54" y="415635"/>
            <a:ext cx="11069643" cy="5291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02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210195"/>
            <a:ext cx="12191999" cy="788400"/>
          </a:xfrm>
          <a:prstGeom prst="rect">
            <a:avLst/>
          </a:prstGeom>
          <a:solidFill>
            <a:srgbClr val="133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Empowering</a:t>
            </a:r>
            <a:r>
              <a:rPr kumimoji="0" lang="en-IE" sz="27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consumers and public buyers</a:t>
            </a:r>
            <a:endParaRPr kumimoji="0" lang="en-IE" sz="2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60240" y="1104891"/>
            <a:ext cx="10905699" cy="3881904"/>
          </a:xfrm>
        </p:spPr>
        <p:txBody>
          <a:bodyPr/>
          <a:lstStyle/>
          <a:p>
            <a:pPr lvl="1"/>
            <a:r>
              <a:rPr lang="en-US" sz="1900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Revision of the </a:t>
            </a:r>
            <a:r>
              <a:rPr lang="en-US" sz="1900" b="1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consumer law</a:t>
            </a:r>
            <a:r>
              <a:rPr lang="en-US" sz="1900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consumers to receive trustworthy and relevant information on products at the point of sale</a:t>
            </a:r>
          </a:p>
          <a:p>
            <a:pPr lvl="1"/>
            <a:r>
              <a:rPr lang="en-US" sz="1900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Establishing a new “</a:t>
            </a:r>
            <a:r>
              <a:rPr lang="en-US" sz="1900" b="1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Right to repair</a:t>
            </a:r>
            <a:r>
              <a:rPr lang="en-US" sz="1900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lvl="1"/>
            <a:r>
              <a:rPr lang="en-US" sz="1900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Legislative proposal to ensure companies </a:t>
            </a:r>
            <a:r>
              <a:rPr lang="en-US" sz="1900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substantiate their </a:t>
            </a:r>
            <a:r>
              <a:rPr lang="en-US" sz="1900" b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environmental claims</a:t>
            </a:r>
            <a:r>
              <a:rPr lang="en-US" sz="1900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using Product and </a:t>
            </a:r>
            <a:r>
              <a:rPr lang="en-US" sz="1900" dirty="0" err="1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Organisation</a:t>
            </a:r>
            <a:r>
              <a:rPr lang="en-US" sz="1900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Environmental Footprint </a:t>
            </a:r>
            <a:r>
              <a:rPr lang="en-US" sz="1900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methods</a:t>
            </a:r>
          </a:p>
          <a:p>
            <a:pPr lvl="1"/>
            <a:r>
              <a:rPr lang="en-US" sz="1900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Include more systematically durability, recyclability and recycled content in EU Ecolabel criteria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s-AR" dirty="0" smtClean="0"/>
              <a:t>c</a:t>
            </a:r>
            <a:endParaRPr lang="es-A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68" y="4655046"/>
            <a:ext cx="2861976" cy="200159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030878" y="5250727"/>
            <a:ext cx="1149178" cy="580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13090" y="4662119"/>
            <a:ext cx="5066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 for </a:t>
            </a:r>
            <a:r>
              <a:rPr lang="en-US" b="1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mandatory </a:t>
            </a:r>
            <a:r>
              <a:rPr lang="en-US" b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 Public Procurement </a:t>
            </a:r>
            <a:r>
              <a:rPr lang="en-US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(GPP) criteria and targets in sectoral legislation </a:t>
            </a:r>
            <a:endParaRPr lang="en-US" dirty="0" smtClean="0">
              <a:solidFill>
                <a:srgbClr val="00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 smtClean="0">
              <a:solidFill>
                <a:srgbClr val="00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Phasing-in </a:t>
            </a:r>
            <a:r>
              <a:rPr lang="en-US" b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mandatory reporting </a:t>
            </a:r>
            <a:r>
              <a:rPr lang="en-US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GPP</a:t>
            </a:r>
            <a:endParaRPr lang="en-GB" dirty="0">
              <a:solidFill>
                <a:srgbClr val="00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069770" y="4369342"/>
            <a:ext cx="6052457" cy="21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8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6008" y="1209929"/>
            <a:ext cx="10905699" cy="3881904"/>
          </a:xfrm>
        </p:spPr>
        <p:txBody>
          <a:bodyPr/>
          <a:lstStyle/>
          <a:p>
            <a:pPr lvl="1"/>
            <a:r>
              <a:rPr lang="en-US" sz="1800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Options </a:t>
            </a:r>
            <a:r>
              <a:rPr lang="en-US" sz="1800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further promoting circularity in industrial processes in the context of the review of the </a:t>
            </a:r>
            <a:r>
              <a:rPr lang="en-US" sz="1800" b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Industrial Emissions </a:t>
            </a:r>
            <a:r>
              <a:rPr lang="en-US" sz="1800" b="1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Directive</a:t>
            </a:r>
          </a:p>
          <a:p>
            <a:pPr lvl="1"/>
            <a:r>
              <a:rPr lang="en-US" sz="1800" b="1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Industrial </a:t>
            </a:r>
            <a:r>
              <a:rPr lang="en-US" sz="1800" b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symbiosis: </a:t>
            </a:r>
            <a:r>
              <a:rPr lang="en-US" sz="1800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reporting and certification system  </a:t>
            </a:r>
          </a:p>
          <a:p>
            <a:pPr lvl="1"/>
            <a:r>
              <a:rPr lang="fr-FR" sz="1800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</a:t>
            </a:r>
            <a:r>
              <a:rPr lang="fr-FR" sz="1800" b="1" dirty="0" err="1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Environmental</a:t>
            </a:r>
            <a:r>
              <a:rPr lang="fr-FR" sz="1800" b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800" b="1" dirty="0" err="1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Technology</a:t>
            </a:r>
            <a:r>
              <a:rPr lang="fr-FR" sz="1800" b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800" b="1" dirty="0" err="1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Verification</a:t>
            </a:r>
            <a:r>
              <a:rPr lang="fr-FR" sz="1800" b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800" dirty="0" err="1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scheme</a:t>
            </a:r>
            <a:r>
              <a:rPr lang="fr-FR" sz="1800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</a:t>
            </a:r>
            <a:r>
              <a:rPr lang="fr-FR" sz="1800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new </a:t>
            </a:r>
            <a:r>
              <a:rPr lang="fr-FR" sz="1800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certification mark</a:t>
            </a:r>
            <a:endParaRPr lang="en-US" sz="1800" dirty="0">
              <a:solidFill>
                <a:srgbClr val="00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sz="1800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en-US" sz="1800" b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SME Strategy </a:t>
            </a:r>
            <a:r>
              <a:rPr lang="en-US" sz="1800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(circular industrial collaboration among </a:t>
            </a:r>
            <a:r>
              <a:rPr lang="en-US" sz="1800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SMEs)</a:t>
            </a:r>
            <a:endParaRPr lang="en-US" sz="1800" dirty="0">
              <a:solidFill>
                <a:srgbClr val="00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AR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" y="239911"/>
            <a:ext cx="12191999" cy="788400"/>
          </a:xfrm>
          <a:prstGeom prst="rect">
            <a:avLst/>
          </a:prstGeom>
          <a:solidFill>
            <a:srgbClr val="133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Circularity in production processes</a:t>
            </a:r>
            <a:endParaRPr kumimoji="0" lang="en-IE" sz="2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104" y="4055793"/>
            <a:ext cx="4772754" cy="26961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68651" y="3686461"/>
            <a:ext cx="280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synergy with: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" y="132611"/>
            <a:ext cx="12191999" cy="788400"/>
          </a:xfrm>
          <a:prstGeom prst="rect">
            <a:avLst/>
          </a:prstGeom>
          <a:solidFill>
            <a:srgbClr val="133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sz="2700" kern="0" dirty="0" smtClean="0">
                <a:solidFill>
                  <a:srgbClr val="FFFFFF"/>
                </a:solidFill>
                <a:latin typeface="Verdana"/>
              </a:rPr>
              <a:t>Less waste, more value</a:t>
            </a:r>
            <a:endParaRPr kumimoji="0" lang="en-IE" sz="2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7771" y="1657342"/>
            <a:ext cx="11602995" cy="42359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endParaRPr lang="en-US" sz="1800" b="1" i="1" dirty="0" smtClean="0">
              <a:solidFill>
                <a:srgbClr val="00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5963" indent="-271463"/>
            <a:r>
              <a:rPr lang="en-US" sz="1600" b="1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 waste </a:t>
            </a:r>
            <a:r>
              <a:rPr lang="en-US" sz="1600" b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reduction targets </a:t>
            </a:r>
            <a:r>
              <a:rPr lang="en-US" sz="1600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more complex </a:t>
            </a:r>
            <a:r>
              <a:rPr lang="en-US" sz="1600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streams</a:t>
            </a:r>
          </a:p>
          <a:p>
            <a:pPr marL="715963" indent="-271463"/>
            <a:r>
              <a:rPr lang="en-US" sz="1600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Enhance </a:t>
            </a:r>
            <a:r>
              <a:rPr lang="en-US" sz="1600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implementation of the </a:t>
            </a:r>
            <a:r>
              <a:rPr lang="en-US" sz="1600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requirements </a:t>
            </a:r>
            <a:r>
              <a:rPr lang="en-US" sz="1600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1600" b="1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EPR schemes</a:t>
            </a:r>
          </a:p>
          <a:p>
            <a:pPr marL="715963" indent="-271463"/>
            <a:r>
              <a:rPr lang="en-US" sz="1600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600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ontinue </a:t>
            </a:r>
            <a:r>
              <a:rPr lang="en-US" sz="1600" b="1" dirty="0" err="1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modernising</a:t>
            </a:r>
            <a:r>
              <a:rPr lang="en-US" sz="1600" b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EU waste </a:t>
            </a:r>
            <a:r>
              <a:rPr lang="en-US" sz="1600" b="1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laws </a:t>
            </a:r>
            <a:r>
              <a:rPr lang="en-US" sz="1600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(e.g</a:t>
            </a:r>
            <a:r>
              <a:rPr lang="en-US" sz="1600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batteries, packaging, end-of-life vehicles, </a:t>
            </a:r>
            <a:r>
              <a:rPr lang="en-US" sz="1600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hazardous </a:t>
            </a:r>
            <a:r>
              <a:rPr lang="en-US" sz="1600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substances in electronic equipment </a:t>
            </a:r>
            <a:r>
              <a:rPr lang="en-US" sz="1600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715963" indent="-271463"/>
            <a:r>
              <a:rPr lang="en-US" sz="1600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Propose </a:t>
            </a:r>
            <a:r>
              <a:rPr lang="en-US" sz="1600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1600" dirty="0" err="1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harmonise</a:t>
            </a:r>
            <a:r>
              <a:rPr lang="en-US" sz="1600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separate </a:t>
            </a:r>
            <a:r>
              <a:rPr lang="en-US" sz="1600" b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waste collection </a:t>
            </a:r>
            <a:r>
              <a:rPr lang="en-US" sz="1600" b="1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systems</a:t>
            </a:r>
          </a:p>
          <a:p>
            <a:pPr marL="715963" indent="-271463"/>
            <a:r>
              <a:rPr lang="en-US" sz="1600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rules </a:t>
            </a:r>
            <a:r>
              <a:rPr lang="en-US" sz="1600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en-US" sz="1600" b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waste shipments</a:t>
            </a:r>
            <a:r>
              <a:rPr lang="en-US" sz="1600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facilitating recycling or re-use within the </a:t>
            </a:r>
            <a:r>
              <a:rPr lang="en-US" sz="1600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EU; with also the aim </a:t>
            </a:r>
            <a:r>
              <a:rPr lang="en-US" sz="1600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restrict exports of waste that cause negative environmental &amp;</a:t>
            </a:r>
            <a:r>
              <a:rPr lang="en-US" sz="1600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</a:t>
            </a:r>
            <a:r>
              <a:rPr lang="en-US" sz="1600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impacts</a:t>
            </a:r>
          </a:p>
          <a:p>
            <a:pPr marL="715963" indent="-271463"/>
            <a:r>
              <a:rPr lang="en-US" sz="1600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 the scope to develop further EU-wide end-of-waste criteria for certain waste streams </a:t>
            </a:r>
          </a:p>
          <a:p>
            <a:pPr marL="715963" indent="-271463"/>
            <a:endParaRPr lang="en-US" sz="1600" dirty="0">
              <a:solidFill>
                <a:srgbClr val="00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00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lvl="1" indent="0">
              <a:buNone/>
            </a:pP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s-A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187" t="18175" r="13338" b="10887"/>
          <a:stretch/>
        </p:blipFill>
        <p:spPr>
          <a:xfrm>
            <a:off x="4510214" y="5682477"/>
            <a:ext cx="1272747" cy="1112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1682" t="12491" r="14893" b="17541"/>
          <a:stretch/>
        </p:blipFill>
        <p:spPr>
          <a:xfrm>
            <a:off x="6209269" y="5656132"/>
            <a:ext cx="1297461" cy="1164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3978" t="14844" b="16338"/>
          <a:stretch/>
        </p:blipFill>
        <p:spPr>
          <a:xfrm>
            <a:off x="930875" y="968906"/>
            <a:ext cx="1136821" cy="9094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31772" y="1090269"/>
            <a:ext cx="1061445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i="1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Preventing </a:t>
            </a:r>
            <a:r>
              <a:rPr lang="en-US" sz="1700" b="1" i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waste from being created in the first place is key </a:t>
            </a:r>
            <a:endParaRPr lang="en-US" sz="1700" b="1" i="1" dirty="0" smtClean="0">
              <a:solidFill>
                <a:srgbClr val="00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700" b="1" i="1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Once </a:t>
            </a:r>
            <a:r>
              <a:rPr lang="en-US" sz="1700" b="1" i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waste has been created, it needs to be transformed into high-quality resources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4016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" y="188034"/>
            <a:ext cx="12191999" cy="788400"/>
          </a:xfrm>
          <a:prstGeom prst="rect">
            <a:avLst/>
          </a:prstGeom>
          <a:solidFill>
            <a:srgbClr val="133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Toxic Free Environment</a:t>
            </a:r>
            <a:endParaRPr kumimoji="0" lang="en-IE" sz="2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3446" y="1287712"/>
            <a:ext cx="12109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Enhancing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circularity in a toxic-free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1767" y="2526814"/>
            <a:ext cx="10268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Methodologies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track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minimise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presence of substances of concern in recycled materials and articles made thereof</a:t>
            </a:r>
          </a:p>
        </p:txBody>
      </p:sp>
      <p:sp>
        <p:nvSpPr>
          <p:cNvPr id="7" name="Rectangle 6"/>
          <p:cNvSpPr/>
          <p:nvPr/>
        </p:nvSpPr>
        <p:spPr>
          <a:xfrm>
            <a:off x="955760" y="3448804"/>
            <a:ext cx="10490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Chemicals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Strategy for Sustainability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further addresses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interface between chemicals, products and waste legislation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919" y="5064632"/>
            <a:ext cx="1826772" cy="1565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2052" y="5064632"/>
            <a:ext cx="757375" cy="13731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635" y="1121736"/>
            <a:ext cx="965811" cy="96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3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2649" y="1"/>
            <a:ext cx="7886700" cy="550506"/>
          </a:xfrm>
        </p:spPr>
        <p:txBody>
          <a:bodyPr/>
          <a:lstStyle/>
          <a:p>
            <a:pPr algn="ctr"/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55" r="14397"/>
          <a:stretch/>
        </p:blipFill>
        <p:spPr>
          <a:xfrm>
            <a:off x="1524000" y="446809"/>
            <a:ext cx="9144001" cy="591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012" y="1122363"/>
            <a:ext cx="11959365" cy="1240348"/>
          </a:xfrm>
        </p:spPr>
        <p:txBody>
          <a:bodyPr/>
          <a:lstStyle/>
          <a:p>
            <a:r>
              <a:rPr lang="en-IE" dirty="0" smtClean="0"/>
              <a:t>Thank you</a:t>
            </a:r>
            <a:br>
              <a:rPr lang="en-IE" dirty="0" smtClean="0"/>
            </a:br>
            <a:r>
              <a:rPr lang="en-IE" sz="2000" dirty="0" smtClean="0">
                <a:hlinkClick r:id="rId3"/>
              </a:rPr>
              <a:t>hugo-maria.schally@ec.europa.eu</a:t>
            </a:r>
            <a:r>
              <a:rPr lang="en-IE" sz="2000" dirty="0" smtClean="0"/>
              <a:t> </a:t>
            </a:r>
            <a:br>
              <a:rPr lang="en-IE" sz="2000" dirty="0" smtClean="0"/>
            </a:b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</a:t>
            </a:r>
            <a:r>
              <a:rPr lang="en-US" sz="1050" b="1" dirty="0" smtClean="0"/>
              <a:t>European </a:t>
            </a:r>
            <a:r>
              <a:rPr lang="en-US" sz="1050" b="1"/>
              <a:t>Union </a:t>
            </a:r>
            <a:r>
              <a:rPr lang="en-US" sz="1050" b="1" smtClean="0"/>
              <a:t>2021</a:t>
            </a:r>
            <a:endParaRPr lang="en-US" sz="1050" b="1" dirty="0"/>
          </a:p>
          <a:p>
            <a:r>
              <a:rPr lang="en-US" sz="1050" dirty="0" smtClean="0"/>
              <a:t>Unless otherwise noted the reuse of this presentation is </a:t>
            </a:r>
            <a:r>
              <a:rPr lang="en-US" sz="1050" dirty="0" err="1" smtClean="0"/>
              <a:t>authorised</a:t>
            </a:r>
            <a:r>
              <a:rPr lang="en-US" sz="1050" dirty="0" smtClean="0"/>
              <a:t> under the </a:t>
            </a:r>
            <a:r>
              <a:rPr lang="en-US" sz="1050" dirty="0" smtClean="0">
                <a:hlinkClick r:id="rId4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</a:t>
            </a:r>
            <a:r>
              <a:rPr lang="en-US" sz="1050" dirty="0" smtClean="0"/>
              <a:t>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98" y="819990"/>
            <a:ext cx="1158926" cy="1158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9059" y="219812"/>
            <a:ext cx="141577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100" b="1" smtClean="0">
                <a:solidFill>
                  <a:srgbClr val="034EA2"/>
                </a:solidFill>
                <a:latin typeface="EC Square Sans Pro" panose="020B0506040000020004" pitchFamily="34" charset="0"/>
              </a:rPr>
              <a:t>CLIMATE</a:t>
            </a:r>
            <a:endParaRPr lang="fr-BE" sz="1100">
              <a:solidFill>
                <a:srgbClr val="034EA2"/>
              </a:solidFill>
              <a:latin typeface="EC Square Sans Pro" panose="020B0506040000020004" pitchFamily="34" charset="0"/>
            </a:endParaRPr>
          </a:p>
          <a:p>
            <a:pPr algn="ctr"/>
            <a:r>
              <a:rPr lang="fr-BE" sz="1100" b="1" smtClean="0">
                <a:solidFill>
                  <a:srgbClr val="034EA2"/>
                </a:solidFill>
                <a:latin typeface="EC Square Sans Pro" panose="020B0506040000020004" pitchFamily="34" charset="0"/>
              </a:rPr>
              <a:t>PACT AND CLIMATE</a:t>
            </a:r>
          </a:p>
          <a:p>
            <a:pPr algn="ctr"/>
            <a:r>
              <a:rPr lang="fr-BE" sz="1100" b="1" smtClean="0">
                <a:solidFill>
                  <a:srgbClr val="034EA2"/>
                </a:solidFill>
                <a:latin typeface="EC Square Sans Pro" panose="020B0506040000020004" pitchFamily="34" charset="0"/>
              </a:rPr>
              <a:t>LAW</a:t>
            </a:r>
            <a:endParaRPr lang="fr-BE" sz="1100">
              <a:solidFill>
                <a:srgbClr val="034EA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3694" y="754069"/>
            <a:ext cx="146867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INVESTING </a:t>
            </a:r>
            <a:r>
              <a:rPr lang="en-US" sz="1100" b="1" dirty="0" smtClean="0">
                <a:solidFill>
                  <a:srgbClr val="034EA2"/>
                </a:solidFill>
                <a:latin typeface="EC Square Sans Pro" panose="020B0506040000020004" pitchFamily="34" charset="0"/>
              </a:rPr>
              <a:t>IN </a:t>
            </a:r>
            <a:r>
              <a:rPr lang="en-US" sz="110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MORE</a:t>
            </a:r>
          </a:p>
          <a:p>
            <a:pPr algn="ctr"/>
            <a:r>
              <a:rPr lang="en-US" sz="1100" b="1" dirty="0" smtClean="0">
                <a:solidFill>
                  <a:srgbClr val="034EA2"/>
                </a:solidFill>
                <a:latin typeface="EC Square Sans Pro" panose="020B0506040000020004" pitchFamily="34" charset="0"/>
              </a:rPr>
              <a:t>SUSTAINABLE,</a:t>
            </a:r>
            <a:endParaRPr lang="en-US" sz="1100" b="1" dirty="0">
              <a:solidFill>
                <a:srgbClr val="034EA2"/>
              </a:solidFill>
              <a:latin typeface="EC Square Sans Pro" panose="020B0506040000020004" pitchFamily="34" charset="0"/>
            </a:endParaRPr>
          </a:p>
          <a:p>
            <a:pPr algn="ctr"/>
            <a:r>
              <a:rPr lang="fr-BE" sz="1100" b="1" dirty="0" smtClean="0">
                <a:solidFill>
                  <a:srgbClr val="034EA2"/>
                </a:solidFill>
                <a:latin typeface="EC Square Sans Pro" panose="020B0506040000020004" pitchFamily="34" charset="0"/>
              </a:rPr>
              <a:t>SMARTER MOBILITY</a:t>
            </a:r>
            <a:endParaRPr lang="en-US" sz="1100" b="1" dirty="0" smtClean="0">
              <a:solidFill>
                <a:srgbClr val="034EA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90233" y="2137912"/>
            <a:ext cx="107433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rgbClr val="034EA2"/>
                </a:solidFill>
                <a:latin typeface="EC Square Sans Pro" panose="020B0506040000020004" pitchFamily="34" charset="0"/>
              </a:rPr>
              <a:t>STRIVING</a:t>
            </a:r>
          </a:p>
          <a:p>
            <a:pPr algn="ctr"/>
            <a:r>
              <a:rPr lang="en-US" sz="1100" b="1">
                <a:solidFill>
                  <a:srgbClr val="034EA2"/>
                </a:solidFill>
                <a:latin typeface="EC Square Sans Pro" panose="020B0506040000020004" pitchFamily="34" charset="0"/>
              </a:rPr>
              <a:t>FOR GREENER</a:t>
            </a:r>
          </a:p>
          <a:p>
            <a:pPr algn="ctr"/>
            <a:r>
              <a:rPr lang="en-US" sz="1100" b="1">
                <a:solidFill>
                  <a:srgbClr val="034EA2"/>
                </a:solidFill>
                <a:latin typeface="EC Square Sans Pro" panose="020B0506040000020004" pitchFamily="34" charset="0"/>
              </a:rPr>
              <a:t>INDUSTRY</a:t>
            </a:r>
            <a:endParaRPr lang="fr-BE" sz="1100">
              <a:solidFill>
                <a:srgbClr val="034EA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51345" y="3660493"/>
            <a:ext cx="10599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rgbClr val="034EA2"/>
                </a:solidFill>
                <a:latin typeface="EC Square Sans Pro" panose="020B0506040000020004" pitchFamily="34" charset="0"/>
              </a:rPr>
              <a:t>ELIMINATING </a:t>
            </a:r>
            <a:endParaRPr lang="en-US" sz="1100" b="1" smtClean="0">
              <a:solidFill>
                <a:srgbClr val="034EA2"/>
              </a:solidFill>
              <a:latin typeface="EC Square Sans Pro" panose="020B0506040000020004" pitchFamily="34" charset="0"/>
            </a:endParaRPr>
          </a:p>
          <a:p>
            <a:pPr algn="ctr"/>
            <a:r>
              <a:rPr lang="en-US" sz="1100" b="1" smtClean="0">
                <a:solidFill>
                  <a:srgbClr val="034EA2"/>
                </a:solidFill>
                <a:latin typeface="EC Square Sans Pro" panose="020B0506040000020004" pitchFamily="34" charset="0"/>
              </a:rPr>
              <a:t>POLLUTION</a:t>
            </a:r>
            <a:endParaRPr lang="fr-BE" sz="1100">
              <a:solidFill>
                <a:srgbClr val="034EA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2610" y="5174376"/>
            <a:ext cx="16173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034EA2"/>
                </a:solidFill>
                <a:latin typeface="EC Square Sans Pro" panose="020B0506040000020004" pitchFamily="34" charset="0"/>
              </a:rPr>
              <a:t>ENSURING</a:t>
            </a:r>
          </a:p>
          <a:p>
            <a:pPr algn="ctr"/>
            <a:r>
              <a:rPr lang="en-US" sz="1100" b="1">
                <a:solidFill>
                  <a:srgbClr val="034EA2"/>
                </a:solidFill>
                <a:latin typeface="EC Square Sans Pro" panose="020B0506040000020004" pitchFamily="34" charset="0"/>
              </a:rPr>
              <a:t>A </a:t>
            </a:r>
            <a:r>
              <a:rPr lang="en-US" sz="1100" b="1" smtClean="0">
                <a:solidFill>
                  <a:srgbClr val="034EA2"/>
                </a:solidFill>
                <a:latin typeface="EC Square Sans Pro" panose="020B0506040000020004" pitchFamily="34" charset="0"/>
              </a:rPr>
              <a:t>JUST TRANSITION</a:t>
            </a:r>
            <a:endParaRPr lang="en-US" sz="1100" b="1">
              <a:solidFill>
                <a:srgbClr val="034EA2"/>
              </a:solidFill>
              <a:latin typeface="EC Square Sans Pro" panose="020B0506040000020004" pitchFamily="34" charset="0"/>
            </a:endParaRPr>
          </a:p>
          <a:p>
            <a:pPr algn="ctr"/>
            <a:r>
              <a:rPr lang="en-US" sz="1100" b="1">
                <a:solidFill>
                  <a:srgbClr val="034EA2"/>
                </a:solidFill>
                <a:latin typeface="EC Square Sans Pro" panose="020B0506040000020004" pitchFamily="34" charset="0"/>
              </a:rPr>
              <a:t>FOR ALL</a:t>
            </a:r>
            <a:endParaRPr lang="fr-BE" sz="1100">
              <a:solidFill>
                <a:srgbClr val="034EA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6628" y="6098578"/>
            <a:ext cx="16173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034EA2"/>
                </a:solidFill>
                <a:latin typeface="EC Square Sans Pro" panose="020B0506040000020004" pitchFamily="34" charset="0"/>
              </a:rPr>
              <a:t>FINANCING</a:t>
            </a:r>
          </a:p>
          <a:p>
            <a:pPr algn="ctr"/>
            <a:r>
              <a:rPr lang="en-US" sz="1100" b="1">
                <a:solidFill>
                  <a:srgbClr val="034EA2"/>
                </a:solidFill>
                <a:latin typeface="EC Square Sans Pro" panose="020B0506040000020004" pitchFamily="34" charset="0"/>
              </a:rPr>
              <a:t>GREEN</a:t>
            </a:r>
          </a:p>
          <a:p>
            <a:pPr algn="ctr"/>
            <a:r>
              <a:rPr lang="en-US" sz="1100" b="1">
                <a:solidFill>
                  <a:srgbClr val="034EA2"/>
                </a:solidFill>
                <a:latin typeface="EC Square Sans Pro" panose="020B0506040000020004" pitchFamily="34" charset="0"/>
              </a:rPr>
              <a:t>PROJECTS</a:t>
            </a:r>
            <a:endParaRPr lang="fr-BE" sz="1100">
              <a:solidFill>
                <a:srgbClr val="034EA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8681" y="6122759"/>
            <a:ext cx="16173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034EA2"/>
                </a:solidFill>
                <a:latin typeface="EC Square Sans Pro" panose="020B0506040000020004" pitchFamily="34" charset="0"/>
              </a:rPr>
              <a:t>MAKING</a:t>
            </a:r>
          </a:p>
          <a:p>
            <a:pPr algn="ctr"/>
            <a:r>
              <a:rPr lang="en-US" sz="1100" b="1">
                <a:solidFill>
                  <a:srgbClr val="034EA2"/>
                </a:solidFill>
                <a:latin typeface="EC Square Sans Pro" panose="020B0506040000020004" pitchFamily="34" charset="0"/>
              </a:rPr>
              <a:t>HOMES ENERGY EFFICIENT</a:t>
            </a:r>
            <a:endParaRPr lang="fr-BE" sz="1100">
              <a:solidFill>
                <a:srgbClr val="034EA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7401" y="5089379"/>
            <a:ext cx="16173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034EA2"/>
                </a:solidFill>
                <a:latin typeface="EC Square Sans Pro" panose="020B0506040000020004" pitchFamily="34" charset="0"/>
              </a:rPr>
              <a:t>LEADING THE</a:t>
            </a:r>
          </a:p>
          <a:p>
            <a:pPr algn="ctr"/>
            <a:r>
              <a:rPr lang="en-US" sz="1100" b="1">
                <a:solidFill>
                  <a:srgbClr val="034EA2"/>
                </a:solidFill>
                <a:latin typeface="EC Square Sans Pro" panose="020B0506040000020004" pitchFamily="34" charset="0"/>
              </a:rPr>
              <a:t>GREEN CHANGE</a:t>
            </a:r>
          </a:p>
          <a:p>
            <a:pPr algn="ctr"/>
            <a:r>
              <a:rPr lang="en-US" sz="1100" b="1">
                <a:solidFill>
                  <a:srgbClr val="034EA2"/>
                </a:solidFill>
                <a:latin typeface="EC Square Sans Pro" panose="020B0506040000020004" pitchFamily="34" charset="0"/>
              </a:rPr>
              <a:t>GLOBALLY</a:t>
            </a:r>
            <a:endParaRPr lang="fr-BE" sz="1100">
              <a:solidFill>
                <a:srgbClr val="034EA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5614" y="3741809"/>
            <a:ext cx="16173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034EA2"/>
                </a:solidFill>
                <a:latin typeface="EC Square Sans Pro" panose="020B0506040000020004" pitchFamily="34" charset="0"/>
              </a:rPr>
              <a:t>FROM FARM</a:t>
            </a:r>
          </a:p>
          <a:p>
            <a:pPr algn="ctr"/>
            <a:r>
              <a:rPr lang="en-US" sz="1100" b="1">
                <a:solidFill>
                  <a:srgbClr val="034EA2"/>
                </a:solidFill>
                <a:latin typeface="EC Square Sans Pro" panose="020B0506040000020004" pitchFamily="34" charset="0"/>
              </a:rPr>
              <a:t>TO FORK</a:t>
            </a:r>
            <a:endParaRPr lang="fr-BE" sz="1100">
              <a:solidFill>
                <a:srgbClr val="034EA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4253" y="2170664"/>
            <a:ext cx="1617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PROTECTING NATURE</a:t>
            </a:r>
            <a:endParaRPr lang="fr-BE" sz="1100" dirty="0">
              <a:solidFill>
                <a:srgbClr val="034EA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8963" y="849053"/>
            <a:ext cx="16173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034EA2"/>
                </a:solidFill>
                <a:latin typeface="EC Square Sans Pro" panose="020B0506040000020004" pitchFamily="34" charset="0"/>
              </a:rPr>
              <a:t>PROMOTING</a:t>
            </a:r>
          </a:p>
          <a:p>
            <a:pPr algn="ctr"/>
            <a:r>
              <a:rPr lang="en-US" sz="1100" b="1">
                <a:solidFill>
                  <a:srgbClr val="034EA2"/>
                </a:solidFill>
                <a:latin typeface="EC Square Sans Pro" panose="020B0506040000020004" pitchFamily="34" charset="0"/>
              </a:rPr>
              <a:t>CLEAN</a:t>
            </a:r>
          </a:p>
          <a:p>
            <a:pPr algn="ctr"/>
            <a:r>
              <a:rPr lang="en-US" sz="1100" b="1">
                <a:solidFill>
                  <a:srgbClr val="034EA2"/>
                </a:solidFill>
                <a:latin typeface="EC Square Sans Pro" panose="020B0506040000020004" pitchFamily="34" charset="0"/>
              </a:rPr>
              <a:t>ENERGY</a:t>
            </a:r>
            <a:endParaRPr lang="fr-BE" sz="1100">
              <a:solidFill>
                <a:srgbClr val="034EA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8211" y="3047282"/>
            <a:ext cx="28456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3200" b="1" smtClean="0">
                <a:solidFill>
                  <a:srgbClr val="90C852"/>
                </a:solidFill>
                <a:latin typeface="EC Square Sans Pro" panose="020B0506040000020004" pitchFamily="34" charset="0"/>
              </a:rPr>
              <a:t>The European </a:t>
            </a:r>
          </a:p>
          <a:p>
            <a:pPr algn="ctr"/>
            <a:r>
              <a:rPr lang="fr-BE" sz="3200" b="1" smtClean="0">
                <a:solidFill>
                  <a:srgbClr val="90C852"/>
                </a:solidFill>
                <a:latin typeface="EC Square Sans Pro" panose="020B0506040000020004" pitchFamily="34" charset="0"/>
              </a:rPr>
              <a:t>Green Deal </a:t>
            </a:r>
            <a:endParaRPr lang="fr-BE" sz="3200" b="1">
              <a:solidFill>
                <a:srgbClr val="90C852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631">
            <a:off x="6644869" y="1123771"/>
            <a:ext cx="1149880" cy="11498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71" y="2037639"/>
            <a:ext cx="1189718" cy="11897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54" y="3184458"/>
            <a:ext cx="1118278" cy="11182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69" y="4249243"/>
            <a:ext cx="1140498" cy="11404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484">
            <a:off x="6110001" y="4894042"/>
            <a:ext cx="1141937" cy="11419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44" y="4938646"/>
            <a:ext cx="1159932" cy="11599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195">
            <a:off x="3929090" y="4277776"/>
            <a:ext cx="1190048" cy="11900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648">
            <a:off x="3416061" y="3253830"/>
            <a:ext cx="1119772" cy="11197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72" y="2079588"/>
            <a:ext cx="1139635" cy="11396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0710">
            <a:off x="4441556" y="1153549"/>
            <a:ext cx="1090324" cy="109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https://switchrs.com/wp-content/uploads/2019/08/Circular-economy-diagram_Foundation_Feb2015-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7855"/>
            <a:ext cx="10741891" cy="580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45" y="249383"/>
            <a:ext cx="10076873" cy="561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84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" y="293699"/>
            <a:ext cx="12191999" cy="788400"/>
          </a:xfrm>
          <a:prstGeom prst="rect">
            <a:avLst/>
          </a:prstGeom>
          <a:solidFill>
            <a:srgbClr val="133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Crosscutting actions</a:t>
            </a:r>
            <a:endParaRPr kumimoji="0" lang="en-IE" sz="2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835" y="3576525"/>
            <a:ext cx="11644330" cy="1692771"/>
          </a:xfrm>
          <a:prstGeom prst="rect">
            <a:avLst/>
          </a:prstGeom>
          <a:noFill/>
          <a:ln w="28575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marL="14351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Getting the economics right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0574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 in EU Taxonomy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574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Ecolabel criteria for financial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574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 solutions in State Aid, business strategies, financial instruments and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reporting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708" y="5536699"/>
            <a:ext cx="11667457" cy="120032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057400" marR="0" lvl="0" indent="-6223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Research, innovation and digitalization</a:t>
            </a:r>
          </a:p>
          <a:p>
            <a:pPr marL="2057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 Development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Fund/LIFE /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HorizonEurope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574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708" y="1290368"/>
            <a:ext cx="11644330" cy="1969770"/>
          </a:xfrm>
          <a:prstGeom prst="rect">
            <a:avLst/>
          </a:prstGeom>
          <a:noFill/>
          <a:ln w="19050">
            <a:solidFill>
              <a:srgbClr val="035DC1"/>
            </a:solidFill>
          </a:ln>
        </p:spPr>
        <p:txBody>
          <a:bodyPr wrap="square" rtlCol="0">
            <a:spAutoFit/>
          </a:bodyPr>
          <a:lstStyle/>
          <a:p>
            <a:pPr marL="2057400" marR="0" lvl="1" indent="-6223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Circular economy as prerequisite for climate neutrality</a:t>
            </a:r>
          </a:p>
          <a:p>
            <a:pPr marL="20574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circularity contribution to climate mitigation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574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Strengthening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role of circularity in future revisions of the National Energy and Climate Plans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574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carbon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removals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8" y="1867463"/>
            <a:ext cx="1711048" cy="11409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06" y="3837233"/>
            <a:ext cx="1047869" cy="10478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1" t="335" r="-741"/>
          <a:stretch/>
        </p:blipFill>
        <p:spPr>
          <a:xfrm>
            <a:off x="412731" y="5640264"/>
            <a:ext cx="1182418" cy="1024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66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165614"/>
            <a:ext cx="12192000" cy="577798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" y="142580"/>
            <a:ext cx="12191999" cy="788400"/>
          </a:xfrm>
          <a:prstGeom prst="rect">
            <a:avLst/>
          </a:prstGeom>
          <a:solidFill>
            <a:srgbClr val="133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A new vision for Products</a:t>
            </a:r>
            <a:r>
              <a:rPr kumimoji="0" lang="en-IE" sz="27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in the EU</a:t>
            </a:r>
            <a:endParaRPr kumimoji="0" lang="en-IE" sz="2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88900" y="1968902"/>
            <a:ext cx="3660598" cy="3553262"/>
            <a:chOff x="1143000" y="1755612"/>
            <a:chExt cx="4102100" cy="3933988"/>
          </a:xfrm>
        </p:grpSpPr>
        <p:sp>
          <p:nvSpPr>
            <p:cNvPr id="10" name="Freeform 12"/>
            <p:cNvSpPr>
              <a:spLocks/>
            </p:cNvSpPr>
            <p:nvPr/>
          </p:nvSpPr>
          <p:spPr bwMode="blackWhite">
            <a:xfrm>
              <a:off x="1449904" y="1755612"/>
              <a:ext cx="3411566" cy="1667088"/>
            </a:xfrm>
            <a:custGeom>
              <a:avLst/>
              <a:gdLst>
                <a:gd name="T0" fmla="*/ 2147483647 w 1553"/>
                <a:gd name="T1" fmla="*/ 2147483647 h 753"/>
                <a:gd name="T2" fmla="*/ 2147483647 w 1553"/>
                <a:gd name="T3" fmla="*/ 2147483647 h 753"/>
                <a:gd name="T4" fmla="*/ 2147483647 w 1553"/>
                <a:gd name="T5" fmla="*/ 2147483647 h 753"/>
                <a:gd name="T6" fmla="*/ 2147483647 w 1553"/>
                <a:gd name="T7" fmla="*/ 2147483647 h 753"/>
                <a:gd name="T8" fmla="*/ 2147483647 w 1553"/>
                <a:gd name="T9" fmla="*/ 2147483647 h 753"/>
                <a:gd name="T10" fmla="*/ 2147483647 w 1553"/>
                <a:gd name="T11" fmla="*/ 2147483647 h 753"/>
                <a:gd name="T12" fmla="*/ 2147483647 w 1553"/>
                <a:gd name="T13" fmla="*/ 2147483647 h 753"/>
                <a:gd name="T14" fmla="*/ 2147483647 w 1553"/>
                <a:gd name="T15" fmla="*/ 2147483647 h 753"/>
                <a:gd name="T16" fmla="*/ 2147483647 w 1553"/>
                <a:gd name="T17" fmla="*/ 2147483647 h 753"/>
                <a:gd name="T18" fmla="*/ 2147483647 w 1553"/>
                <a:gd name="T19" fmla="*/ 2147483647 h 753"/>
                <a:gd name="T20" fmla="*/ 2147483647 w 1553"/>
                <a:gd name="T21" fmla="*/ 2147483647 h 753"/>
                <a:gd name="T22" fmla="*/ 2147483647 w 1553"/>
                <a:gd name="T23" fmla="*/ 2147483647 h 753"/>
                <a:gd name="T24" fmla="*/ 2147483647 w 1553"/>
                <a:gd name="T25" fmla="*/ 2147483647 h 753"/>
                <a:gd name="T26" fmla="*/ 2147483647 w 1553"/>
                <a:gd name="T27" fmla="*/ 0 h 753"/>
                <a:gd name="T28" fmla="*/ 2147483647 w 1553"/>
                <a:gd name="T29" fmla="*/ 2147483647 h 753"/>
                <a:gd name="T30" fmla="*/ 2147483647 w 1553"/>
                <a:gd name="T31" fmla="*/ 2147483647 h 753"/>
                <a:gd name="T32" fmla="*/ 2147483647 w 1553"/>
                <a:gd name="T33" fmla="*/ 2147483647 h 753"/>
                <a:gd name="T34" fmla="*/ 2147483647 w 1553"/>
                <a:gd name="T35" fmla="*/ 2147483647 h 753"/>
                <a:gd name="T36" fmla="*/ 2147483647 w 1553"/>
                <a:gd name="T37" fmla="*/ 2147483647 h 753"/>
                <a:gd name="T38" fmla="*/ 2147483647 w 1553"/>
                <a:gd name="T39" fmla="*/ 2147483647 h 753"/>
                <a:gd name="T40" fmla="*/ 2147483647 w 1553"/>
                <a:gd name="T41" fmla="*/ 2147483647 h 753"/>
                <a:gd name="T42" fmla="*/ 2147483647 w 1553"/>
                <a:gd name="T43" fmla="*/ 2147483647 h 753"/>
                <a:gd name="T44" fmla="*/ 2147483647 w 1553"/>
                <a:gd name="T45" fmla="*/ 2147483647 h 753"/>
                <a:gd name="T46" fmla="*/ 2147483647 w 1553"/>
                <a:gd name="T47" fmla="*/ 2147483647 h 753"/>
                <a:gd name="T48" fmla="*/ 2147483647 w 1553"/>
                <a:gd name="T49" fmla="*/ 2147483647 h 753"/>
                <a:gd name="T50" fmla="*/ 2147483647 w 1553"/>
                <a:gd name="T51" fmla="*/ 2147483647 h 753"/>
                <a:gd name="T52" fmla="*/ 2147483647 w 1553"/>
                <a:gd name="T53" fmla="*/ 2147483647 h 753"/>
                <a:gd name="T54" fmla="*/ 2147483647 w 1553"/>
                <a:gd name="T55" fmla="*/ 2147483647 h 753"/>
                <a:gd name="T56" fmla="*/ 2147483647 w 1553"/>
                <a:gd name="T57" fmla="*/ 2147483647 h 753"/>
                <a:gd name="T58" fmla="*/ 2147483647 w 1553"/>
                <a:gd name="T59" fmla="*/ 2147483647 h 753"/>
                <a:gd name="T60" fmla="*/ 2147483647 w 1553"/>
                <a:gd name="T61" fmla="*/ 2147483647 h 753"/>
                <a:gd name="T62" fmla="*/ 2147483647 w 1553"/>
                <a:gd name="T63" fmla="*/ 2147483647 h 753"/>
                <a:gd name="T64" fmla="*/ 2147483647 w 1553"/>
                <a:gd name="T65" fmla="*/ 2147483647 h 753"/>
                <a:gd name="T66" fmla="*/ 0 w 1553"/>
                <a:gd name="T67" fmla="*/ 2147483647 h 753"/>
                <a:gd name="T68" fmla="*/ 2147483647 w 1553"/>
                <a:gd name="T69" fmla="*/ 2147483647 h 753"/>
                <a:gd name="T70" fmla="*/ 2147483647 w 1553"/>
                <a:gd name="T71" fmla="*/ 2147483647 h 753"/>
                <a:gd name="T72" fmla="*/ 2147483647 w 1553"/>
                <a:gd name="T73" fmla="*/ 2147483647 h 753"/>
                <a:gd name="T74" fmla="*/ 2147483647 w 1553"/>
                <a:gd name="T75" fmla="*/ 2147483647 h 753"/>
                <a:gd name="T76" fmla="*/ 2147483647 w 1553"/>
                <a:gd name="T77" fmla="*/ 2147483647 h 753"/>
                <a:gd name="T78" fmla="*/ 2147483647 w 1553"/>
                <a:gd name="T79" fmla="*/ 2147483647 h 753"/>
                <a:gd name="T80" fmla="*/ 2147483647 w 1553"/>
                <a:gd name="T81" fmla="*/ 2147483647 h 753"/>
                <a:gd name="T82" fmla="*/ 2147483647 w 1553"/>
                <a:gd name="T83" fmla="*/ 2147483647 h 753"/>
                <a:gd name="T84" fmla="*/ 2147483647 w 1553"/>
                <a:gd name="T85" fmla="*/ 2147483647 h 753"/>
                <a:gd name="T86" fmla="*/ 2147483647 w 1553"/>
                <a:gd name="T87" fmla="*/ 2147483647 h 753"/>
                <a:gd name="T88" fmla="*/ 2147483647 w 1553"/>
                <a:gd name="T89" fmla="*/ 2147483647 h 753"/>
                <a:gd name="T90" fmla="*/ 2147483647 w 1553"/>
                <a:gd name="T91" fmla="*/ 2147483647 h 753"/>
                <a:gd name="T92" fmla="*/ 2147483647 w 1553"/>
                <a:gd name="T93" fmla="*/ 2147483647 h 753"/>
                <a:gd name="T94" fmla="*/ 2147483647 w 1553"/>
                <a:gd name="T95" fmla="*/ 2147483647 h 753"/>
                <a:gd name="T96" fmla="*/ 2147483647 w 1553"/>
                <a:gd name="T97" fmla="*/ 2147483647 h 753"/>
                <a:gd name="T98" fmla="*/ 2147483647 w 1553"/>
                <a:gd name="T99" fmla="*/ 2147483647 h 753"/>
                <a:gd name="T100" fmla="*/ 2147483647 w 1553"/>
                <a:gd name="T101" fmla="*/ 2147483647 h 753"/>
                <a:gd name="T102" fmla="*/ 2147483647 w 1553"/>
                <a:gd name="T103" fmla="*/ 2147483647 h 753"/>
                <a:gd name="T104" fmla="*/ 2147483647 w 1553"/>
                <a:gd name="T105" fmla="*/ 2147483647 h 753"/>
                <a:gd name="T106" fmla="*/ 2147483647 w 1553"/>
                <a:gd name="T107" fmla="*/ 2147483647 h 753"/>
                <a:gd name="T108" fmla="*/ 2147483647 w 1553"/>
                <a:gd name="T109" fmla="*/ 2147483647 h 7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53"/>
                <a:gd name="T166" fmla="*/ 0 h 753"/>
                <a:gd name="T167" fmla="*/ 1553 w 1553"/>
                <a:gd name="T168" fmla="*/ 753 h 7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53" h="753">
                  <a:moveTo>
                    <a:pt x="983" y="584"/>
                  </a:moveTo>
                  <a:lnTo>
                    <a:pt x="1417" y="541"/>
                  </a:lnTo>
                  <a:lnTo>
                    <a:pt x="1552" y="150"/>
                  </a:lnTo>
                  <a:lnTo>
                    <a:pt x="1447" y="227"/>
                  </a:lnTo>
                  <a:lnTo>
                    <a:pt x="1398" y="186"/>
                  </a:lnTo>
                  <a:lnTo>
                    <a:pt x="1347" y="149"/>
                  </a:lnTo>
                  <a:lnTo>
                    <a:pt x="1294" y="116"/>
                  </a:lnTo>
                  <a:lnTo>
                    <a:pt x="1238" y="87"/>
                  </a:lnTo>
                  <a:lnTo>
                    <a:pt x="1181" y="61"/>
                  </a:lnTo>
                  <a:lnTo>
                    <a:pt x="1122" y="41"/>
                  </a:lnTo>
                  <a:lnTo>
                    <a:pt x="1060" y="23"/>
                  </a:lnTo>
                  <a:lnTo>
                    <a:pt x="999" y="12"/>
                  </a:lnTo>
                  <a:lnTo>
                    <a:pt x="936" y="4"/>
                  </a:lnTo>
                  <a:lnTo>
                    <a:pt x="873" y="0"/>
                  </a:lnTo>
                  <a:lnTo>
                    <a:pt x="810" y="2"/>
                  </a:lnTo>
                  <a:lnTo>
                    <a:pt x="748" y="8"/>
                  </a:lnTo>
                  <a:lnTo>
                    <a:pt x="685" y="19"/>
                  </a:lnTo>
                  <a:lnTo>
                    <a:pt x="624" y="34"/>
                  </a:lnTo>
                  <a:lnTo>
                    <a:pt x="564" y="53"/>
                  </a:lnTo>
                  <a:lnTo>
                    <a:pt x="506" y="76"/>
                  </a:lnTo>
                  <a:lnTo>
                    <a:pt x="449" y="104"/>
                  </a:lnTo>
                  <a:lnTo>
                    <a:pt x="395" y="137"/>
                  </a:lnTo>
                  <a:lnTo>
                    <a:pt x="342" y="172"/>
                  </a:lnTo>
                  <a:lnTo>
                    <a:pt x="294" y="212"/>
                  </a:lnTo>
                  <a:lnTo>
                    <a:pt x="248" y="254"/>
                  </a:lnTo>
                  <a:lnTo>
                    <a:pt x="205" y="301"/>
                  </a:lnTo>
                  <a:lnTo>
                    <a:pt x="165" y="350"/>
                  </a:lnTo>
                  <a:lnTo>
                    <a:pt x="130" y="401"/>
                  </a:lnTo>
                  <a:lnTo>
                    <a:pt x="98" y="456"/>
                  </a:lnTo>
                  <a:lnTo>
                    <a:pt x="71" y="512"/>
                  </a:lnTo>
                  <a:lnTo>
                    <a:pt x="46" y="570"/>
                  </a:lnTo>
                  <a:lnTo>
                    <a:pt x="27" y="631"/>
                  </a:lnTo>
                  <a:lnTo>
                    <a:pt x="11" y="692"/>
                  </a:lnTo>
                  <a:lnTo>
                    <a:pt x="0" y="752"/>
                  </a:lnTo>
                  <a:lnTo>
                    <a:pt x="222" y="608"/>
                  </a:lnTo>
                  <a:lnTo>
                    <a:pt x="440" y="749"/>
                  </a:lnTo>
                  <a:lnTo>
                    <a:pt x="455" y="710"/>
                  </a:lnTo>
                  <a:lnTo>
                    <a:pt x="474" y="670"/>
                  </a:lnTo>
                  <a:lnTo>
                    <a:pt x="498" y="632"/>
                  </a:lnTo>
                  <a:lnTo>
                    <a:pt x="525" y="596"/>
                  </a:lnTo>
                  <a:lnTo>
                    <a:pt x="556" y="563"/>
                  </a:lnTo>
                  <a:lnTo>
                    <a:pt x="589" y="533"/>
                  </a:lnTo>
                  <a:lnTo>
                    <a:pt x="626" y="507"/>
                  </a:lnTo>
                  <a:lnTo>
                    <a:pt x="665" y="485"/>
                  </a:lnTo>
                  <a:lnTo>
                    <a:pt x="706" y="467"/>
                  </a:lnTo>
                  <a:lnTo>
                    <a:pt x="749" y="453"/>
                  </a:lnTo>
                  <a:lnTo>
                    <a:pt x="793" y="443"/>
                  </a:lnTo>
                  <a:lnTo>
                    <a:pt x="837" y="438"/>
                  </a:lnTo>
                  <a:lnTo>
                    <a:pt x="882" y="438"/>
                  </a:lnTo>
                  <a:lnTo>
                    <a:pt x="927" y="442"/>
                  </a:lnTo>
                  <a:lnTo>
                    <a:pt x="971" y="450"/>
                  </a:lnTo>
                  <a:lnTo>
                    <a:pt x="1014" y="464"/>
                  </a:lnTo>
                  <a:lnTo>
                    <a:pt x="1055" y="480"/>
                  </a:lnTo>
                  <a:lnTo>
                    <a:pt x="1095" y="502"/>
                  </a:lnTo>
                  <a:lnTo>
                    <a:pt x="983" y="584"/>
                  </a:lnTo>
                </a:path>
              </a:pathLst>
            </a:custGeom>
            <a:solidFill>
              <a:srgbClr val="A6D278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blackWhite">
            <a:xfrm>
              <a:off x="1143000" y="3225578"/>
              <a:ext cx="2682670" cy="2371094"/>
            </a:xfrm>
            <a:custGeom>
              <a:avLst/>
              <a:gdLst>
                <a:gd name="T0" fmla="*/ 1552890 w 1221"/>
                <a:gd name="T1" fmla="*/ 1300481 h 1071"/>
                <a:gd name="T2" fmla="*/ 1275406 w 1221"/>
                <a:gd name="T3" fmla="*/ 1057109 h 1071"/>
                <a:gd name="T4" fmla="*/ 1375963 w 1221"/>
                <a:gd name="T5" fmla="*/ 786279 h 1071"/>
                <a:gd name="T6" fmla="*/ 1321230 w 1221"/>
                <a:gd name="T7" fmla="*/ 792520 h 1071"/>
                <a:gd name="T8" fmla="*/ 1265223 w 1221"/>
                <a:gd name="T9" fmla="*/ 793768 h 1071"/>
                <a:gd name="T10" fmla="*/ 1209218 w 1221"/>
                <a:gd name="T11" fmla="*/ 791272 h 1071"/>
                <a:gd name="T12" fmla="*/ 1153212 w 1221"/>
                <a:gd name="T13" fmla="*/ 781287 h 1071"/>
                <a:gd name="T14" fmla="*/ 1101024 w 1221"/>
                <a:gd name="T15" fmla="*/ 766310 h 1071"/>
                <a:gd name="T16" fmla="*/ 1047564 w 1221"/>
                <a:gd name="T17" fmla="*/ 747589 h 1071"/>
                <a:gd name="T18" fmla="*/ 997923 w 1221"/>
                <a:gd name="T19" fmla="*/ 722628 h 1071"/>
                <a:gd name="T20" fmla="*/ 950827 w 1221"/>
                <a:gd name="T21" fmla="*/ 693923 h 1071"/>
                <a:gd name="T22" fmla="*/ 907550 w 1221"/>
                <a:gd name="T23" fmla="*/ 658977 h 1071"/>
                <a:gd name="T24" fmla="*/ 868091 w 1221"/>
                <a:gd name="T25" fmla="*/ 619039 h 1071"/>
                <a:gd name="T26" fmla="*/ 831178 w 1221"/>
                <a:gd name="T27" fmla="*/ 577853 h 1071"/>
                <a:gd name="T28" fmla="*/ 800629 w 1221"/>
                <a:gd name="T29" fmla="*/ 532923 h 1071"/>
                <a:gd name="T30" fmla="*/ 775172 w 1221"/>
                <a:gd name="T31" fmla="*/ 486744 h 1071"/>
                <a:gd name="T32" fmla="*/ 756079 w 1221"/>
                <a:gd name="T33" fmla="*/ 439318 h 1071"/>
                <a:gd name="T34" fmla="*/ 739532 w 1221"/>
                <a:gd name="T35" fmla="*/ 391892 h 1071"/>
                <a:gd name="T36" fmla="*/ 729349 w 1221"/>
                <a:gd name="T37" fmla="*/ 340721 h 1071"/>
                <a:gd name="T38" fmla="*/ 722985 w 1221"/>
                <a:gd name="T39" fmla="*/ 289550 h 1071"/>
                <a:gd name="T40" fmla="*/ 906277 w 1221"/>
                <a:gd name="T41" fmla="*/ 289550 h 1071"/>
                <a:gd name="T42" fmla="*/ 468413 w 1221"/>
                <a:gd name="T43" fmla="*/ 0 h 1071"/>
                <a:gd name="T44" fmla="*/ 0 w 1221"/>
                <a:gd name="T45" fmla="*/ 293295 h 1071"/>
                <a:gd name="T46" fmla="*/ 170563 w 1221"/>
                <a:gd name="T47" fmla="*/ 292047 h 1071"/>
                <a:gd name="T48" fmla="*/ 176928 w 1221"/>
                <a:gd name="T49" fmla="*/ 369427 h 1071"/>
                <a:gd name="T50" fmla="*/ 188383 w 1221"/>
                <a:gd name="T51" fmla="*/ 446806 h 1071"/>
                <a:gd name="T52" fmla="*/ 204931 w 1221"/>
                <a:gd name="T53" fmla="*/ 522938 h 1071"/>
                <a:gd name="T54" fmla="*/ 226569 w 1221"/>
                <a:gd name="T55" fmla="*/ 597822 h 1071"/>
                <a:gd name="T56" fmla="*/ 254572 w 1221"/>
                <a:gd name="T57" fmla="*/ 671458 h 1071"/>
                <a:gd name="T58" fmla="*/ 288939 w 1221"/>
                <a:gd name="T59" fmla="*/ 742597 h 1071"/>
                <a:gd name="T60" fmla="*/ 327125 w 1221"/>
                <a:gd name="T61" fmla="*/ 811241 h 1071"/>
                <a:gd name="T62" fmla="*/ 370402 w 1221"/>
                <a:gd name="T63" fmla="*/ 876140 h 1071"/>
                <a:gd name="T64" fmla="*/ 417498 w 1221"/>
                <a:gd name="T65" fmla="*/ 937295 h 1071"/>
                <a:gd name="T66" fmla="*/ 469686 w 1221"/>
                <a:gd name="T67" fmla="*/ 994706 h 1071"/>
                <a:gd name="T68" fmla="*/ 525691 w 1221"/>
                <a:gd name="T69" fmla="*/ 1049620 h 1071"/>
                <a:gd name="T70" fmla="*/ 584243 w 1221"/>
                <a:gd name="T71" fmla="*/ 1100791 h 1071"/>
                <a:gd name="T72" fmla="*/ 647886 w 1221"/>
                <a:gd name="T73" fmla="*/ 1146969 h 1071"/>
                <a:gd name="T74" fmla="*/ 715348 w 1221"/>
                <a:gd name="T75" fmla="*/ 1186907 h 1071"/>
                <a:gd name="T76" fmla="*/ 785355 w 1221"/>
                <a:gd name="T77" fmla="*/ 1224349 h 1071"/>
                <a:gd name="T78" fmla="*/ 856635 w 1221"/>
                <a:gd name="T79" fmla="*/ 1256799 h 1071"/>
                <a:gd name="T80" fmla="*/ 931734 w 1221"/>
                <a:gd name="T81" fmla="*/ 1281760 h 1071"/>
                <a:gd name="T82" fmla="*/ 1006833 w 1221"/>
                <a:gd name="T83" fmla="*/ 1304225 h 1071"/>
                <a:gd name="T84" fmla="*/ 1084477 w 1221"/>
                <a:gd name="T85" fmla="*/ 1319202 h 1071"/>
                <a:gd name="T86" fmla="*/ 1162122 w 1221"/>
                <a:gd name="T87" fmla="*/ 1331683 h 1071"/>
                <a:gd name="T88" fmla="*/ 1241039 w 1221"/>
                <a:gd name="T89" fmla="*/ 1335427 h 1071"/>
                <a:gd name="T90" fmla="*/ 1319957 w 1221"/>
                <a:gd name="T91" fmla="*/ 1335427 h 1071"/>
                <a:gd name="T92" fmla="*/ 1397601 w 1221"/>
                <a:gd name="T93" fmla="*/ 1330435 h 1071"/>
                <a:gd name="T94" fmla="*/ 1476519 w 1221"/>
                <a:gd name="T95" fmla="*/ 1317954 h 1071"/>
                <a:gd name="T96" fmla="*/ 1552890 w 1221"/>
                <a:gd name="T97" fmla="*/ 1300481 h 10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21"/>
                <a:gd name="T148" fmla="*/ 0 h 1071"/>
                <a:gd name="T149" fmla="*/ 1221 w 1221"/>
                <a:gd name="T150" fmla="*/ 1071 h 10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21" h="1071">
                  <a:moveTo>
                    <a:pt x="1220" y="1042"/>
                  </a:moveTo>
                  <a:lnTo>
                    <a:pt x="1002" y="847"/>
                  </a:lnTo>
                  <a:lnTo>
                    <a:pt x="1081" y="630"/>
                  </a:lnTo>
                  <a:lnTo>
                    <a:pt x="1038" y="635"/>
                  </a:lnTo>
                  <a:lnTo>
                    <a:pt x="994" y="636"/>
                  </a:lnTo>
                  <a:lnTo>
                    <a:pt x="950" y="634"/>
                  </a:lnTo>
                  <a:lnTo>
                    <a:pt x="906" y="626"/>
                  </a:lnTo>
                  <a:lnTo>
                    <a:pt x="865" y="614"/>
                  </a:lnTo>
                  <a:lnTo>
                    <a:pt x="823" y="599"/>
                  </a:lnTo>
                  <a:lnTo>
                    <a:pt x="784" y="579"/>
                  </a:lnTo>
                  <a:lnTo>
                    <a:pt x="747" y="556"/>
                  </a:lnTo>
                  <a:lnTo>
                    <a:pt x="713" y="528"/>
                  </a:lnTo>
                  <a:lnTo>
                    <a:pt x="682" y="496"/>
                  </a:lnTo>
                  <a:lnTo>
                    <a:pt x="653" y="463"/>
                  </a:lnTo>
                  <a:lnTo>
                    <a:pt x="629" y="427"/>
                  </a:lnTo>
                  <a:lnTo>
                    <a:pt x="609" y="390"/>
                  </a:lnTo>
                  <a:lnTo>
                    <a:pt x="594" y="352"/>
                  </a:lnTo>
                  <a:lnTo>
                    <a:pt x="581" y="314"/>
                  </a:lnTo>
                  <a:lnTo>
                    <a:pt x="573" y="273"/>
                  </a:lnTo>
                  <a:lnTo>
                    <a:pt x="568" y="232"/>
                  </a:lnTo>
                  <a:lnTo>
                    <a:pt x="712" y="232"/>
                  </a:lnTo>
                  <a:lnTo>
                    <a:pt x="368" y="0"/>
                  </a:lnTo>
                  <a:lnTo>
                    <a:pt x="0" y="235"/>
                  </a:lnTo>
                  <a:lnTo>
                    <a:pt x="134" y="234"/>
                  </a:lnTo>
                  <a:lnTo>
                    <a:pt x="139" y="296"/>
                  </a:lnTo>
                  <a:lnTo>
                    <a:pt x="148" y="358"/>
                  </a:lnTo>
                  <a:lnTo>
                    <a:pt x="161" y="419"/>
                  </a:lnTo>
                  <a:lnTo>
                    <a:pt x="178" y="479"/>
                  </a:lnTo>
                  <a:lnTo>
                    <a:pt x="200" y="538"/>
                  </a:lnTo>
                  <a:lnTo>
                    <a:pt x="227" y="595"/>
                  </a:lnTo>
                  <a:lnTo>
                    <a:pt x="257" y="650"/>
                  </a:lnTo>
                  <a:lnTo>
                    <a:pt x="291" y="702"/>
                  </a:lnTo>
                  <a:lnTo>
                    <a:pt x="328" y="751"/>
                  </a:lnTo>
                  <a:lnTo>
                    <a:pt x="369" y="797"/>
                  </a:lnTo>
                  <a:lnTo>
                    <a:pt x="413" y="841"/>
                  </a:lnTo>
                  <a:lnTo>
                    <a:pt x="459" y="882"/>
                  </a:lnTo>
                  <a:lnTo>
                    <a:pt x="509" y="919"/>
                  </a:lnTo>
                  <a:lnTo>
                    <a:pt x="562" y="951"/>
                  </a:lnTo>
                  <a:lnTo>
                    <a:pt x="617" y="981"/>
                  </a:lnTo>
                  <a:lnTo>
                    <a:pt x="673" y="1007"/>
                  </a:lnTo>
                  <a:lnTo>
                    <a:pt x="732" y="1027"/>
                  </a:lnTo>
                  <a:lnTo>
                    <a:pt x="791" y="1045"/>
                  </a:lnTo>
                  <a:lnTo>
                    <a:pt x="852" y="1057"/>
                  </a:lnTo>
                  <a:lnTo>
                    <a:pt x="913" y="1067"/>
                  </a:lnTo>
                  <a:lnTo>
                    <a:pt x="975" y="1070"/>
                  </a:lnTo>
                  <a:lnTo>
                    <a:pt x="1037" y="1070"/>
                  </a:lnTo>
                  <a:lnTo>
                    <a:pt x="1098" y="1066"/>
                  </a:lnTo>
                  <a:lnTo>
                    <a:pt x="1160" y="1056"/>
                  </a:lnTo>
                  <a:lnTo>
                    <a:pt x="1220" y="1042"/>
                  </a:lnTo>
                </a:path>
              </a:pathLst>
            </a:custGeom>
            <a:solidFill>
              <a:srgbClr val="5F75B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blackWhite">
            <a:xfrm>
              <a:off x="3502324" y="2501858"/>
              <a:ext cx="1742776" cy="3187742"/>
            </a:xfrm>
            <a:custGeom>
              <a:avLst/>
              <a:gdLst>
                <a:gd name="T0" fmla="*/ 2147483647 w 793"/>
                <a:gd name="T1" fmla="*/ 2147483647 h 1440"/>
                <a:gd name="T2" fmla="*/ 2147483647 w 793"/>
                <a:gd name="T3" fmla="*/ 2147483647 h 1440"/>
                <a:gd name="T4" fmla="*/ 2147483647 w 793"/>
                <a:gd name="T5" fmla="*/ 2147483647 h 1440"/>
                <a:gd name="T6" fmla="*/ 2147483647 w 793"/>
                <a:gd name="T7" fmla="*/ 2147483647 h 1440"/>
                <a:gd name="T8" fmla="*/ 2147483647 w 793"/>
                <a:gd name="T9" fmla="*/ 2147483647 h 1440"/>
                <a:gd name="T10" fmla="*/ 2147483647 w 793"/>
                <a:gd name="T11" fmla="*/ 2147483647 h 1440"/>
                <a:gd name="T12" fmla="*/ 2147483647 w 793"/>
                <a:gd name="T13" fmla="*/ 2147483647 h 1440"/>
                <a:gd name="T14" fmla="*/ 2147483647 w 793"/>
                <a:gd name="T15" fmla="*/ 2147483647 h 1440"/>
                <a:gd name="T16" fmla="*/ 2147483647 w 793"/>
                <a:gd name="T17" fmla="*/ 2147483647 h 1440"/>
                <a:gd name="T18" fmla="*/ 2147483647 w 793"/>
                <a:gd name="T19" fmla="*/ 2147483647 h 1440"/>
                <a:gd name="T20" fmla="*/ 2147483647 w 793"/>
                <a:gd name="T21" fmla="*/ 2147483647 h 1440"/>
                <a:gd name="T22" fmla="*/ 2147483647 w 793"/>
                <a:gd name="T23" fmla="*/ 2147483647 h 1440"/>
                <a:gd name="T24" fmla="*/ 2147483647 w 793"/>
                <a:gd name="T25" fmla="*/ 2147483647 h 1440"/>
                <a:gd name="T26" fmla="*/ 2147483647 w 793"/>
                <a:gd name="T27" fmla="*/ 2147483647 h 1440"/>
                <a:gd name="T28" fmla="*/ 2147483647 w 793"/>
                <a:gd name="T29" fmla="*/ 2147483647 h 1440"/>
                <a:gd name="T30" fmla="*/ 2147483647 w 793"/>
                <a:gd name="T31" fmla="*/ 2147483647 h 1440"/>
                <a:gd name="T32" fmla="*/ 2147483647 w 793"/>
                <a:gd name="T33" fmla="*/ 2147483647 h 1440"/>
                <a:gd name="T34" fmla="*/ 2147483647 w 793"/>
                <a:gd name="T35" fmla="*/ 2147483647 h 1440"/>
                <a:gd name="T36" fmla="*/ 2147483647 w 793"/>
                <a:gd name="T37" fmla="*/ 2147483647 h 1440"/>
                <a:gd name="T38" fmla="*/ 2147483647 w 793"/>
                <a:gd name="T39" fmla="*/ 2147483647 h 1440"/>
                <a:gd name="T40" fmla="*/ 2147483647 w 793"/>
                <a:gd name="T41" fmla="*/ 2147483647 h 1440"/>
                <a:gd name="T42" fmla="*/ 2147483647 w 793"/>
                <a:gd name="T43" fmla="*/ 2147483647 h 1440"/>
                <a:gd name="T44" fmla="*/ 2147483647 w 793"/>
                <a:gd name="T45" fmla="*/ 2147483647 h 1440"/>
                <a:gd name="T46" fmla="*/ 2147483647 w 793"/>
                <a:gd name="T47" fmla="*/ 2147483647 h 1440"/>
                <a:gd name="T48" fmla="*/ 2147483647 w 793"/>
                <a:gd name="T49" fmla="*/ 2147483647 h 1440"/>
                <a:gd name="T50" fmla="*/ 2147483647 w 793"/>
                <a:gd name="T51" fmla="*/ 2147483647 h 1440"/>
                <a:gd name="T52" fmla="*/ 2147483647 w 793"/>
                <a:gd name="T53" fmla="*/ 0 h 1440"/>
                <a:gd name="T54" fmla="*/ 2147483647 w 793"/>
                <a:gd name="T55" fmla="*/ 2147483647 h 1440"/>
                <a:gd name="T56" fmla="*/ 2147483647 w 793"/>
                <a:gd name="T57" fmla="*/ 2147483647 h 1440"/>
                <a:gd name="T58" fmla="*/ 2147483647 w 793"/>
                <a:gd name="T59" fmla="*/ 2147483647 h 1440"/>
                <a:gd name="T60" fmla="*/ 2147483647 w 793"/>
                <a:gd name="T61" fmla="*/ 2147483647 h 1440"/>
                <a:gd name="T62" fmla="*/ 2147483647 w 793"/>
                <a:gd name="T63" fmla="*/ 2147483647 h 1440"/>
                <a:gd name="T64" fmla="*/ 2147483647 w 793"/>
                <a:gd name="T65" fmla="*/ 2147483647 h 1440"/>
                <a:gd name="T66" fmla="*/ 2147483647 w 793"/>
                <a:gd name="T67" fmla="*/ 2147483647 h 1440"/>
                <a:gd name="T68" fmla="*/ 2147483647 w 793"/>
                <a:gd name="T69" fmla="*/ 2147483647 h 1440"/>
                <a:gd name="T70" fmla="*/ 2147483647 w 793"/>
                <a:gd name="T71" fmla="*/ 2147483647 h 1440"/>
                <a:gd name="T72" fmla="*/ 2147483647 w 793"/>
                <a:gd name="T73" fmla="*/ 2147483647 h 1440"/>
                <a:gd name="T74" fmla="*/ 2147483647 w 793"/>
                <a:gd name="T75" fmla="*/ 2147483647 h 1440"/>
                <a:gd name="T76" fmla="*/ 2147483647 w 793"/>
                <a:gd name="T77" fmla="*/ 2147483647 h 1440"/>
                <a:gd name="T78" fmla="*/ 2147483647 w 793"/>
                <a:gd name="T79" fmla="*/ 2147483647 h 1440"/>
                <a:gd name="T80" fmla="*/ 2147483647 w 793"/>
                <a:gd name="T81" fmla="*/ 2147483647 h 1440"/>
                <a:gd name="T82" fmla="*/ 2147483647 w 793"/>
                <a:gd name="T83" fmla="*/ 2147483647 h 1440"/>
                <a:gd name="T84" fmla="*/ 2147483647 w 793"/>
                <a:gd name="T85" fmla="*/ 2147483647 h 1440"/>
                <a:gd name="T86" fmla="*/ 2147483647 w 793"/>
                <a:gd name="T87" fmla="*/ 2147483647 h 1440"/>
                <a:gd name="T88" fmla="*/ 2147483647 w 793"/>
                <a:gd name="T89" fmla="*/ 2147483647 h 1440"/>
                <a:gd name="T90" fmla="*/ 2147483647 w 793"/>
                <a:gd name="T91" fmla="*/ 2147483647 h 1440"/>
                <a:gd name="T92" fmla="*/ 0 w 793"/>
                <a:gd name="T93" fmla="*/ 2147483647 h 1440"/>
                <a:gd name="T94" fmla="*/ 2147483647 w 793"/>
                <a:gd name="T95" fmla="*/ 2147483647 h 1440"/>
                <a:gd name="T96" fmla="*/ 2147483647 w 793"/>
                <a:gd name="T97" fmla="*/ 2147483647 h 1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3"/>
                <a:gd name="T148" fmla="*/ 0 h 1440"/>
                <a:gd name="T149" fmla="*/ 793 w 793"/>
                <a:gd name="T150" fmla="*/ 1440 h 1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3" h="1440">
                  <a:moveTo>
                    <a:pt x="286" y="1316"/>
                  </a:moveTo>
                  <a:lnTo>
                    <a:pt x="340" y="1290"/>
                  </a:lnTo>
                  <a:lnTo>
                    <a:pt x="392" y="1260"/>
                  </a:lnTo>
                  <a:lnTo>
                    <a:pt x="442" y="1225"/>
                  </a:lnTo>
                  <a:lnTo>
                    <a:pt x="490" y="1187"/>
                  </a:lnTo>
                  <a:lnTo>
                    <a:pt x="535" y="1146"/>
                  </a:lnTo>
                  <a:lnTo>
                    <a:pt x="576" y="1102"/>
                  </a:lnTo>
                  <a:lnTo>
                    <a:pt x="616" y="1055"/>
                  </a:lnTo>
                  <a:lnTo>
                    <a:pt x="650" y="1005"/>
                  </a:lnTo>
                  <a:lnTo>
                    <a:pt x="682" y="953"/>
                  </a:lnTo>
                  <a:lnTo>
                    <a:pt x="709" y="900"/>
                  </a:lnTo>
                  <a:lnTo>
                    <a:pt x="734" y="844"/>
                  </a:lnTo>
                  <a:lnTo>
                    <a:pt x="753" y="786"/>
                  </a:lnTo>
                  <a:lnTo>
                    <a:pt x="770" y="727"/>
                  </a:lnTo>
                  <a:lnTo>
                    <a:pt x="781" y="668"/>
                  </a:lnTo>
                  <a:lnTo>
                    <a:pt x="789" y="608"/>
                  </a:lnTo>
                  <a:lnTo>
                    <a:pt x="792" y="547"/>
                  </a:lnTo>
                  <a:lnTo>
                    <a:pt x="790" y="487"/>
                  </a:lnTo>
                  <a:lnTo>
                    <a:pt x="786" y="427"/>
                  </a:lnTo>
                  <a:lnTo>
                    <a:pt x="775" y="367"/>
                  </a:lnTo>
                  <a:lnTo>
                    <a:pt x="762" y="308"/>
                  </a:lnTo>
                  <a:lnTo>
                    <a:pt x="744" y="249"/>
                  </a:lnTo>
                  <a:lnTo>
                    <a:pt x="722" y="193"/>
                  </a:lnTo>
                  <a:lnTo>
                    <a:pt x="697" y="137"/>
                  </a:lnTo>
                  <a:lnTo>
                    <a:pt x="667" y="84"/>
                  </a:lnTo>
                  <a:lnTo>
                    <a:pt x="639" y="41"/>
                  </a:lnTo>
                  <a:lnTo>
                    <a:pt x="609" y="0"/>
                  </a:lnTo>
                  <a:lnTo>
                    <a:pt x="521" y="247"/>
                  </a:lnTo>
                  <a:lnTo>
                    <a:pt x="277" y="280"/>
                  </a:lnTo>
                  <a:lnTo>
                    <a:pt x="294" y="308"/>
                  </a:lnTo>
                  <a:lnTo>
                    <a:pt x="316" y="347"/>
                  </a:lnTo>
                  <a:lnTo>
                    <a:pt x="332" y="389"/>
                  </a:lnTo>
                  <a:lnTo>
                    <a:pt x="345" y="431"/>
                  </a:lnTo>
                  <a:lnTo>
                    <a:pt x="353" y="475"/>
                  </a:lnTo>
                  <a:lnTo>
                    <a:pt x="357" y="519"/>
                  </a:lnTo>
                  <a:lnTo>
                    <a:pt x="355" y="564"/>
                  </a:lnTo>
                  <a:lnTo>
                    <a:pt x="350" y="608"/>
                  </a:lnTo>
                  <a:lnTo>
                    <a:pt x="339" y="652"/>
                  </a:lnTo>
                  <a:lnTo>
                    <a:pt x="325" y="694"/>
                  </a:lnTo>
                  <a:lnTo>
                    <a:pt x="306" y="734"/>
                  </a:lnTo>
                  <a:lnTo>
                    <a:pt x="284" y="772"/>
                  </a:lnTo>
                  <a:lnTo>
                    <a:pt x="257" y="808"/>
                  </a:lnTo>
                  <a:lnTo>
                    <a:pt x="227" y="841"/>
                  </a:lnTo>
                  <a:lnTo>
                    <a:pt x="193" y="871"/>
                  </a:lnTo>
                  <a:lnTo>
                    <a:pt x="156" y="896"/>
                  </a:lnTo>
                  <a:lnTo>
                    <a:pt x="113" y="761"/>
                  </a:lnTo>
                  <a:lnTo>
                    <a:pt x="0" y="1169"/>
                  </a:lnTo>
                  <a:lnTo>
                    <a:pt x="321" y="1439"/>
                  </a:lnTo>
                  <a:lnTo>
                    <a:pt x="286" y="1316"/>
                  </a:lnTo>
                </a:path>
              </a:pathLst>
            </a:custGeom>
            <a:solidFill>
              <a:srgbClr val="F16A7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angle 37"/>
            <p:cNvSpPr>
              <a:spLocks noChangeArrowheads="1"/>
            </p:cNvSpPr>
            <p:nvPr/>
          </p:nvSpPr>
          <p:spPr bwMode="blackWhite">
            <a:xfrm>
              <a:off x="4024484" y="3742234"/>
              <a:ext cx="1081465" cy="7929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marL="0" marR="0" lvl="0" indent="0" algn="ctr" defTabSz="787400" rtl="0" eaLnBrk="1" fontAlgn="auto" latinLnBrk="0" hangingPunct="1">
                <a:lnSpc>
                  <a:spcPct val="95000"/>
                </a:lnSpc>
                <a:spcBef>
                  <a:spcPct val="80000"/>
                </a:spcBef>
                <a:spcAft>
                  <a:spcPts val="0"/>
                </a:spcAft>
                <a:buClr>
                  <a:srgbClr val="4D4D4D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    Key </a:t>
              </a:r>
              <a:b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</a:b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     Value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/>
              </a:r>
              <a:b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</a:b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Chains</a:t>
              </a:r>
            </a:p>
          </p:txBody>
        </p:sp>
        <p:sp>
          <p:nvSpPr>
            <p:cNvPr id="14" name="Rectangle 38"/>
            <p:cNvSpPr>
              <a:spLocks noChangeArrowheads="1"/>
            </p:cNvSpPr>
            <p:nvPr/>
          </p:nvSpPr>
          <p:spPr bwMode="blackWhite">
            <a:xfrm>
              <a:off x="1682609" y="3993639"/>
              <a:ext cx="1136017" cy="10560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marL="0" marR="0" lvl="0" indent="0" algn="l" defTabSz="787400" rtl="0" eaLnBrk="1" fontAlgn="auto" latinLnBrk="0" hangingPunct="1">
                <a:lnSpc>
                  <a:spcPct val="95000"/>
                </a:lnSpc>
                <a:spcBef>
                  <a:spcPct val="80000"/>
                </a:spcBef>
                <a:spcAft>
                  <a:spcPts val="0"/>
                </a:spcAft>
                <a:buClr>
                  <a:srgbClr val="4D4D4D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Less </a:t>
              </a:r>
              <a:b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</a:b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  Waste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/>
              </a:r>
              <a:b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</a:b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      More </a:t>
              </a:r>
              <a:b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</a:b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           Value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blackWhite">
            <a:xfrm>
              <a:off x="2109824" y="1880367"/>
              <a:ext cx="2252177" cy="8610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marL="0" marR="0" lvl="0" indent="0" algn="ctr" defTabSz="787400" rtl="0" eaLnBrk="1" fontAlgn="auto" latinLnBrk="0" hangingPunct="1">
                <a:lnSpc>
                  <a:spcPct val="95000"/>
                </a:lnSpc>
                <a:spcBef>
                  <a:spcPct val="80000"/>
                </a:spcBef>
                <a:spcAft>
                  <a:spcPts val="0"/>
                </a:spcAft>
                <a:buClr>
                  <a:srgbClr val="4D4D4D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Sustainable </a:t>
              </a:r>
              <a:b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</a:b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+mn-ea"/>
                  <a:cs typeface="+mn-cs"/>
                </a:rPr>
                <a:t>Product Policy Framework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3745952" y="2858989"/>
            <a:ext cx="3861348" cy="2047513"/>
          </a:xfrm>
          <a:prstGeom prst="roundRect">
            <a:avLst/>
          </a:prstGeom>
          <a:solidFill>
            <a:srgbClr val="F16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Electronics and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ICT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Batteries and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vehicles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Packaging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Plastics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Textiles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Construction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buildings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Food,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water and nutrients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761598" y="1103654"/>
            <a:ext cx="3830987" cy="1635081"/>
          </a:xfrm>
          <a:prstGeom prst="roundRect">
            <a:avLst/>
          </a:prstGeom>
          <a:solidFill>
            <a:srgbClr val="A6D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Make sustainable products the norm in the EU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Empower consumers and public buyers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Sustainable production processes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791028" y="5026756"/>
            <a:ext cx="3801557" cy="1662848"/>
          </a:xfrm>
          <a:prstGeom prst="roundRect">
            <a:avLst/>
          </a:prstGeom>
          <a:solidFill>
            <a:srgbClr val="5F7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Reduce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Waste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Reduce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Waste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Exports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Boost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 high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quality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safe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secondary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raw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materials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8033581" y="2840463"/>
            <a:ext cx="3828215" cy="604244"/>
          </a:xfrm>
          <a:custGeom>
            <a:avLst/>
            <a:gdLst>
              <a:gd name="connsiteX0" fmla="*/ 0 w 2019125"/>
              <a:gd name="connsiteY0" fmla="*/ 59041 h 354240"/>
              <a:gd name="connsiteX1" fmla="*/ 59041 w 2019125"/>
              <a:gd name="connsiteY1" fmla="*/ 0 h 354240"/>
              <a:gd name="connsiteX2" fmla="*/ 1960084 w 2019125"/>
              <a:gd name="connsiteY2" fmla="*/ 0 h 354240"/>
              <a:gd name="connsiteX3" fmla="*/ 2019125 w 2019125"/>
              <a:gd name="connsiteY3" fmla="*/ 59041 h 354240"/>
              <a:gd name="connsiteX4" fmla="*/ 2019125 w 2019125"/>
              <a:gd name="connsiteY4" fmla="*/ 295199 h 354240"/>
              <a:gd name="connsiteX5" fmla="*/ 1960084 w 2019125"/>
              <a:gd name="connsiteY5" fmla="*/ 354240 h 354240"/>
              <a:gd name="connsiteX6" fmla="*/ 59041 w 2019125"/>
              <a:gd name="connsiteY6" fmla="*/ 354240 h 354240"/>
              <a:gd name="connsiteX7" fmla="*/ 0 w 2019125"/>
              <a:gd name="connsiteY7" fmla="*/ 295199 h 354240"/>
              <a:gd name="connsiteX8" fmla="*/ 0 w 2019125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125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1960084" y="0"/>
                </a:lnTo>
                <a:cubicBezTo>
                  <a:pt x="1992691" y="0"/>
                  <a:pt x="2019125" y="26434"/>
                  <a:pt x="2019125" y="59041"/>
                </a:cubicBezTo>
                <a:lnTo>
                  <a:pt x="2019125" y="295199"/>
                </a:lnTo>
                <a:cubicBezTo>
                  <a:pt x="2019125" y="327806"/>
                  <a:pt x="1992691" y="354240"/>
                  <a:pt x="1960084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  <a:solidFill>
            <a:srgbClr val="EBF0F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611" tIns="17293" rIns="93611" bIns="17293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40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Getting the Economics Right</a:t>
            </a:r>
            <a:endParaRPr kumimoji="0" lang="en-IE" sz="1600" b="1" i="0" u="none" strike="noStrike" kern="1200" cap="none" spc="0" normalizeH="0" baseline="0" noProof="0" dirty="0">
              <a:ln>
                <a:noFill/>
              </a:ln>
              <a:solidFill>
                <a:srgbClr val="1D40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8033581" y="3533762"/>
            <a:ext cx="3828215" cy="646184"/>
          </a:xfrm>
          <a:custGeom>
            <a:avLst/>
            <a:gdLst>
              <a:gd name="connsiteX0" fmla="*/ 0 w 2019125"/>
              <a:gd name="connsiteY0" fmla="*/ 59041 h 354240"/>
              <a:gd name="connsiteX1" fmla="*/ 59041 w 2019125"/>
              <a:gd name="connsiteY1" fmla="*/ 0 h 354240"/>
              <a:gd name="connsiteX2" fmla="*/ 1960084 w 2019125"/>
              <a:gd name="connsiteY2" fmla="*/ 0 h 354240"/>
              <a:gd name="connsiteX3" fmla="*/ 2019125 w 2019125"/>
              <a:gd name="connsiteY3" fmla="*/ 59041 h 354240"/>
              <a:gd name="connsiteX4" fmla="*/ 2019125 w 2019125"/>
              <a:gd name="connsiteY4" fmla="*/ 295199 h 354240"/>
              <a:gd name="connsiteX5" fmla="*/ 1960084 w 2019125"/>
              <a:gd name="connsiteY5" fmla="*/ 354240 h 354240"/>
              <a:gd name="connsiteX6" fmla="*/ 59041 w 2019125"/>
              <a:gd name="connsiteY6" fmla="*/ 354240 h 354240"/>
              <a:gd name="connsiteX7" fmla="*/ 0 w 2019125"/>
              <a:gd name="connsiteY7" fmla="*/ 295199 h 354240"/>
              <a:gd name="connsiteX8" fmla="*/ 0 w 2019125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125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1960084" y="0"/>
                </a:lnTo>
                <a:cubicBezTo>
                  <a:pt x="1992691" y="0"/>
                  <a:pt x="2019125" y="26434"/>
                  <a:pt x="2019125" y="59041"/>
                </a:cubicBezTo>
                <a:lnTo>
                  <a:pt x="2019125" y="295199"/>
                </a:lnTo>
                <a:cubicBezTo>
                  <a:pt x="2019125" y="327806"/>
                  <a:pt x="1992691" y="354240"/>
                  <a:pt x="1960084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  <a:solidFill>
            <a:srgbClr val="EBF0F3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611" tIns="17293" rIns="93611" bIns="17293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40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Financial Markets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D40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8033581" y="4876448"/>
            <a:ext cx="3828215" cy="626236"/>
          </a:xfrm>
          <a:custGeom>
            <a:avLst/>
            <a:gdLst>
              <a:gd name="connsiteX0" fmla="*/ 0 w 2019125"/>
              <a:gd name="connsiteY0" fmla="*/ 59041 h 354240"/>
              <a:gd name="connsiteX1" fmla="*/ 59041 w 2019125"/>
              <a:gd name="connsiteY1" fmla="*/ 0 h 354240"/>
              <a:gd name="connsiteX2" fmla="*/ 1960084 w 2019125"/>
              <a:gd name="connsiteY2" fmla="*/ 0 h 354240"/>
              <a:gd name="connsiteX3" fmla="*/ 2019125 w 2019125"/>
              <a:gd name="connsiteY3" fmla="*/ 59041 h 354240"/>
              <a:gd name="connsiteX4" fmla="*/ 2019125 w 2019125"/>
              <a:gd name="connsiteY4" fmla="*/ 295199 h 354240"/>
              <a:gd name="connsiteX5" fmla="*/ 1960084 w 2019125"/>
              <a:gd name="connsiteY5" fmla="*/ 354240 h 354240"/>
              <a:gd name="connsiteX6" fmla="*/ 59041 w 2019125"/>
              <a:gd name="connsiteY6" fmla="*/ 354240 h 354240"/>
              <a:gd name="connsiteX7" fmla="*/ 0 w 2019125"/>
              <a:gd name="connsiteY7" fmla="*/ 295199 h 354240"/>
              <a:gd name="connsiteX8" fmla="*/ 0 w 2019125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125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1960084" y="0"/>
                </a:lnTo>
                <a:cubicBezTo>
                  <a:pt x="1992691" y="0"/>
                  <a:pt x="2019125" y="26434"/>
                  <a:pt x="2019125" y="59041"/>
                </a:cubicBezTo>
                <a:lnTo>
                  <a:pt x="2019125" y="295199"/>
                </a:lnTo>
                <a:cubicBezTo>
                  <a:pt x="2019125" y="327806"/>
                  <a:pt x="1992691" y="354240"/>
                  <a:pt x="1960084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  <a:solidFill>
            <a:srgbClr val="EBF0F3"/>
          </a:solidFill>
          <a:ln>
            <a:solidFill>
              <a:srgbClr val="EBF0F3"/>
            </a:solidFill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611" tIns="17293" rIns="93611" bIns="17293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40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Global Level Playing Field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D40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8033580" y="4269001"/>
            <a:ext cx="3828216" cy="528064"/>
          </a:xfrm>
          <a:custGeom>
            <a:avLst/>
            <a:gdLst>
              <a:gd name="connsiteX0" fmla="*/ 0 w 2019125"/>
              <a:gd name="connsiteY0" fmla="*/ 59041 h 354240"/>
              <a:gd name="connsiteX1" fmla="*/ 59041 w 2019125"/>
              <a:gd name="connsiteY1" fmla="*/ 0 h 354240"/>
              <a:gd name="connsiteX2" fmla="*/ 1960084 w 2019125"/>
              <a:gd name="connsiteY2" fmla="*/ 0 h 354240"/>
              <a:gd name="connsiteX3" fmla="*/ 2019125 w 2019125"/>
              <a:gd name="connsiteY3" fmla="*/ 59041 h 354240"/>
              <a:gd name="connsiteX4" fmla="*/ 2019125 w 2019125"/>
              <a:gd name="connsiteY4" fmla="*/ 295199 h 354240"/>
              <a:gd name="connsiteX5" fmla="*/ 1960084 w 2019125"/>
              <a:gd name="connsiteY5" fmla="*/ 354240 h 354240"/>
              <a:gd name="connsiteX6" fmla="*/ 59041 w 2019125"/>
              <a:gd name="connsiteY6" fmla="*/ 354240 h 354240"/>
              <a:gd name="connsiteX7" fmla="*/ 0 w 2019125"/>
              <a:gd name="connsiteY7" fmla="*/ 295199 h 354240"/>
              <a:gd name="connsiteX8" fmla="*/ 0 w 2019125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125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1960084" y="0"/>
                </a:lnTo>
                <a:cubicBezTo>
                  <a:pt x="1992691" y="0"/>
                  <a:pt x="2019125" y="26434"/>
                  <a:pt x="2019125" y="59041"/>
                </a:cubicBezTo>
                <a:lnTo>
                  <a:pt x="2019125" y="295199"/>
                </a:lnTo>
                <a:cubicBezTo>
                  <a:pt x="2019125" y="327806"/>
                  <a:pt x="1992691" y="354240"/>
                  <a:pt x="1960084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  <a:solidFill>
            <a:srgbClr val="EBF0F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611" tIns="17293" rIns="93611" bIns="17293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40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Investments and R&amp;I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D40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8033581" y="5582067"/>
            <a:ext cx="3828215" cy="552226"/>
          </a:xfrm>
          <a:custGeom>
            <a:avLst/>
            <a:gdLst>
              <a:gd name="connsiteX0" fmla="*/ 0 w 2019125"/>
              <a:gd name="connsiteY0" fmla="*/ 59041 h 354240"/>
              <a:gd name="connsiteX1" fmla="*/ 59041 w 2019125"/>
              <a:gd name="connsiteY1" fmla="*/ 0 h 354240"/>
              <a:gd name="connsiteX2" fmla="*/ 1960084 w 2019125"/>
              <a:gd name="connsiteY2" fmla="*/ 0 h 354240"/>
              <a:gd name="connsiteX3" fmla="*/ 2019125 w 2019125"/>
              <a:gd name="connsiteY3" fmla="*/ 59041 h 354240"/>
              <a:gd name="connsiteX4" fmla="*/ 2019125 w 2019125"/>
              <a:gd name="connsiteY4" fmla="*/ 295199 h 354240"/>
              <a:gd name="connsiteX5" fmla="*/ 1960084 w 2019125"/>
              <a:gd name="connsiteY5" fmla="*/ 354240 h 354240"/>
              <a:gd name="connsiteX6" fmla="*/ 59041 w 2019125"/>
              <a:gd name="connsiteY6" fmla="*/ 354240 h 354240"/>
              <a:gd name="connsiteX7" fmla="*/ 0 w 2019125"/>
              <a:gd name="connsiteY7" fmla="*/ 295199 h 354240"/>
              <a:gd name="connsiteX8" fmla="*/ 0 w 2019125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125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1960084" y="0"/>
                </a:lnTo>
                <a:cubicBezTo>
                  <a:pt x="1992691" y="0"/>
                  <a:pt x="2019125" y="26434"/>
                  <a:pt x="2019125" y="59041"/>
                </a:cubicBezTo>
                <a:lnTo>
                  <a:pt x="2019125" y="295199"/>
                </a:lnTo>
                <a:cubicBezTo>
                  <a:pt x="2019125" y="327806"/>
                  <a:pt x="1992691" y="354240"/>
                  <a:pt x="1960084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  <a:solidFill>
            <a:srgbClr val="EBF0F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611" tIns="17293" rIns="93611" bIns="17293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40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Monitoring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D40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8033582" y="1169313"/>
            <a:ext cx="3828215" cy="763955"/>
          </a:xfrm>
          <a:custGeom>
            <a:avLst/>
            <a:gdLst>
              <a:gd name="connsiteX0" fmla="*/ 0 w 2019125"/>
              <a:gd name="connsiteY0" fmla="*/ 59041 h 354240"/>
              <a:gd name="connsiteX1" fmla="*/ 59041 w 2019125"/>
              <a:gd name="connsiteY1" fmla="*/ 0 h 354240"/>
              <a:gd name="connsiteX2" fmla="*/ 1960084 w 2019125"/>
              <a:gd name="connsiteY2" fmla="*/ 0 h 354240"/>
              <a:gd name="connsiteX3" fmla="*/ 2019125 w 2019125"/>
              <a:gd name="connsiteY3" fmla="*/ 59041 h 354240"/>
              <a:gd name="connsiteX4" fmla="*/ 2019125 w 2019125"/>
              <a:gd name="connsiteY4" fmla="*/ 295199 h 354240"/>
              <a:gd name="connsiteX5" fmla="*/ 1960084 w 2019125"/>
              <a:gd name="connsiteY5" fmla="*/ 354240 h 354240"/>
              <a:gd name="connsiteX6" fmla="*/ 59041 w 2019125"/>
              <a:gd name="connsiteY6" fmla="*/ 354240 h 354240"/>
              <a:gd name="connsiteX7" fmla="*/ 0 w 2019125"/>
              <a:gd name="connsiteY7" fmla="*/ 295199 h 354240"/>
              <a:gd name="connsiteX8" fmla="*/ 0 w 2019125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125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1960084" y="0"/>
                </a:lnTo>
                <a:cubicBezTo>
                  <a:pt x="1992691" y="0"/>
                  <a:pt x="2019125" y="26434"/>
                  <a:pt x="2019125" y="59041"/>
                </a:cubicBezTo>
                <a:lnTo>
                  <a:pt x="2019125" y="295199"/>
                </a:lnTo>
                <a:cubicBezTo>
                  <a:pt x="2019125" y="327806"/>
                  <a:pt x="1992691" y="354240"/>
                  <a:pt x="1960084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  <a:solidFill>
            <a:srgbClr val="EBF0F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611" tIns="17293" rIns="93611" bIns="17293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40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Making circular economy work for people, regions and cities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D40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8033583" y="2028145"/>
            <a:ext cx="3828214" cy="742160"/>
          </a:xfrm>
          <a:custGeom>
            <a:avLst/>
            <a:gdLst>
              <a:gd name="connsiteX0" fmla="*/ 0 w 2019125"/>
              <a:gd name="connsiteY0" fmla="*/ 59041 h 354240"/>
              <a:gd name="connsiteX1" fmla="*/ 59041 w 2019125"/>
              <a:gd name="connsiteY1" fmla="*/ 0 h 354240"/>
              <a:gd name="connsiteX2" fmla="*/ 1960084 w 2019125"/>
              <a:gd name="connsiteY2" fmla="*/ 0 h 354240"/>
              <a:gd name="connsiteX3" fmla="*/ 2019125 w 2019125"/>
              <a:gd name="connsiteY3" fmla="*/ 59041 h 354240"/>
              <a:gd name="connsiteX4" fmla="*/ 2019125 w 2019125"/>
              <a:gd name="connsiteY4" fmla="*/ 295199 h 354240"/>
              <a:gd name="connsiteX5" fmla="*/ 1960084 w 2019125"/>
              <a:gd name="connsiteY5" fmla="*/ 354240 h 354240"/>
              <a:gd name="connsiteX6" fmla="*/ 59041 w 2019125"/>
              <a:gd name="connsiteY6" fmla="*/ 354240 h 354240"/>
              <a:gd name="connsiteX7" fmla="*/ 0 w 2019125"/>
              <a:gd name="connsiteY7" fmla="*/ 295199 h 354240"/>
              <a:gd name="connsiteX8" fmla="*/ 0 w 2019125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125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1960084" y="0"/>
                </a:lnTo>
                <a:cubicBezTo>
                  <a:pt x="1992691" y="0"/>
                  <a:pt x="2019125" y="26434"/>
                  <a:pt x="2019125" y="59041"/>
                </a:cubicBezTo>
                <a:lnTo>
                  <a:pt x="2019125" y="295199"/>
                </a:lnTo>
                <a:cubicBezTo>
                  <a:pt x="2019125" y="327806"/>
                  <a:pt x="1992691" y="354240"/>
                  <a:pt x="1960084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  <a:solidFill>
            <a:srgbClr val="EBF0F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611" tIns="17293" rIns="93611" bIns="17293" numCol="1" spcCol="1270" anchor="ctr" anchorCtr="0">
            <a:noAutofit/>
          </a:bodyPr>
          <a:lstStyle/>
          <a:p>
            <a:pPr marL="0" marR="0" lvl="0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40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Circular economy as a requisite for climate neutrality </a:t>
            </a:r>
            <a:endParaRPr kumimoji="0" lang="en-IE" sz="1600" b="1" i="0" u="none" strike="noStrike" kern="1200" cap="none" spc="0" normalizeH="0" baseline="0" noProof="0" dirty="0">
              <a:ln>
                <a:noFill/>
              </a:ln>
              <a:solidFill>
                <a:srgbClr val="1D40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972" y="5943600"/>
            <a:ext cx="304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D4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 actions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445D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9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" y="239911"/>
            <a:ext cx="12191999" cy="788400"/>
          </a:xfrm>
          <a:prstGeom prst="rect">
            <a:avLst/>
          </a:prstGeom>
          <a:solidFill>
            <a:srgbClr val="133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Towards a Sustainable Product Policy Framework</a:t>
            </a:r>
            <a:endParaRPr kumimoji="0" lang="en-IE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179" y="1646118"/>
            <a:ext cx="57284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 down too quickly, cannot be easily reused, repaired or recycled, and many are made for single use only.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repair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products, find too many labels and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green claims are misleading.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Production processes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Europe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not resource efficient and can pollute our air, water and soil.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ight Brace 1"/>
          <p:cNvSpPr/>
          <p:nvPr/>
        </p:nvSpPr>
        <p:spPr>
          <a:xfrm rot="5400000">
            <a:off x="5805613" y="2025585"/>
            <a:ext cx="580768" cy="61213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8009" y="5396778"/>
            <a:ext cx="983597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new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overarching framework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addressing all products placed on the EU market, supporting more sustainable patterns of consumption and cutting waste by 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e.g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promoting better design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96000" y="1828887"/>
            <a:ext cx="522107" cy="271848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096000" y="2666359"/>
            <a:ext cx="522107" cy="271848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095999" y="3466752"/>
            <a:ext cx="522107" cy="271848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30239" y="1143909"/>
            <a:ext cx="33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response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24B9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6618106" y="1857215"/>
          <a:ext cx="5243545" cy="255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91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23713" y="1826910"/>
            <a:ext cx="163028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4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4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4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4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4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4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4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4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4"/>
                </a:solidFill>
                <a:latin typeface="Verdana" pitchFamily="34" charset="0"/>
              </a:defRPr>
            </a:lvl9pPr>
          </a:lstStyle>
          <a:p>
            <a:pPr algn="l"/>
            <a:r>
              <a:rPr lang="en-IE" sz="2000" b="1" dirty="0">
                <a:latin typeface="Arial"/>
              </a:rPr>
              <a:t>How?</a:t>
            </a:r>
            <a:r>
              <a:rPr lang="en-IE" sz="2000" dirty="0">
                <a:latin typeface="Arial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276" y="2681600"/>
            <a:ext cx="700901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Legislative proposal to set principles for product policy and requirements on products placed </a:t>
            </a:r>
            <a:r>
              <a:rPr lang="fr-FR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EU </a:t>
            </a:r>
            <a:r>
              <a:rPr lang="fr-FR" dirty="0" err="1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</a:t>
            </a:r>
            <a:endParaRPr lang="fr-FR" dirty="0">
              <a:solidFill>
                <a:srgbClr val="00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>
              <a:solidFill>
                <a:srgbClr val="00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Adoption of the </a:t>
            </a:r>
            <a:r>
              <a:rPr lang="fr-FR" dirty="0" err="1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  <a:r>
              <a:rPr lang="fr-FR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dirty="0" err="1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planned</a:t>
            </a:r>
            <a:r>
              <a:rPr lang="fr-FR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2021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>
              <a:solidFill>
                <a:srgbClr val="00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Widen the </a:t>
            </a:r>
            <a:r>
              <a:rPr lang="en-US" dirty="0" err="1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Ecodesign</a:t>
            </a:r>
            <a:r>
              <a:rPr lang="en-US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Directive beyond energy-related products </a:t>
            </a:r>
          </a:p>
          <a:p>
            <a:pPr algn="just"/>
            <a:endParaRPr lang="en-US" sz="2400" dirty="0">
              <a:solidFill>
                <a:srgbClr val="00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2400" dirty="0">
              <a:solidFill>
                <a:srgbClr val="00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44" y="2471349"/>
            <a:ext cx="3402278" cy="21906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4177" y="1437263"/>
            <a:ext cx="10463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000" b="1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Sustainable Product Policy </a:t>
            </a:r>
            <a:r>
              <a:rPr lang="en-US" sz="2000" b="1" dirty="0" smtClean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Initiative </a:t>
            </a:r>
            <a:r>
              <a:rPr lang="en-US" sz="2000" b="1" dirty="0" smtClean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“Green Products” </a:t>
            </a:r>
            <a:endParaRPr lang="en-US" sz="2000" b="1" dirty="0">
              <a:solidFill>
                <a:srgbClr val="FF99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2528" y="5377679"/>
            <a:ext cx="6806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i="1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</a:t>
            </a:r>
            <a:r>
              <a:rPr lang="fr-FR" sz="2000" b="1" i="1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Sustainable</a:t>
            </a:r>
            <a:r>
              <a:rPr lang="fr-FR" sz="2000" b="1" i="1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000" b="1" i="1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</a:t>
            </a:r>
            <a:r>
              <a:rPr lang="fr-FR" sz="2000" b="1" i="1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000" b="1" i="1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</a:t>
            </a:r>
            <a:r>
              <a:rPr lang="fr-FR" sz="2000" b="1" i="1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000" b="1" i="1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fr-FR" sz="2000" b="1" i="1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fr-FR" sz="2000" b="1" i="1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</a:t>
            </a:r>
            <a:r>
              <a:rPr lang="fr-FR" sz="2000" b="1" i="1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not the exception »</a:t>
            </a:r>
            <a:endParaRPr lang="en-US" sz="2000" b="1" i="1" dirty="0">
              <a:solidFill>
                <a:srgbClr val="FF99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" y="404499"/>
            <a:ext cx="12191999" cy="788400"/>
          </a:xfrm>
          <a:prstGeom prst="rect">
            <a:avLst/>
          </a:prstGeom>
          <a:solidFill>
            <a:srgbClr val="133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Designing sustainable products</a:t>
            </a:r>
            <a:endParaRPr kumimoji="0" lang="en-IE" sz="2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83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45931" y="1175360"/>
            <a:ext cx="10478814" cy="72887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b="1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Sustainable Product Policy Legislative </a:t>
            </a:r>
            <a:r>
              <a:rPr lang="en-US" b="1" dirty="0" smtClean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Initiative “Green Products” </a:t>
            </a:r>
            <a:endParaRPr lang="en-US" b="1" dirty="0">
              <a:solidFill>
                <a:srgbClr val="FF99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39962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s-A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702" r="9406"/>
          <a:stretch/>
        </p:blipFill>
        <p:spPr>
          <a:xfrm>
            <a:off x="397731" y="2924570"/>
            <a:ext cx="1598723" cy="1104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378" y="5427565"/>
            <a:ext cx="876006" cy="12736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816" y="2479122"/>
            <a:ext cx="119960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 </a:t>
            </a:r>
            <a:r>
              <a:rPr lang="en-US" b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durability, reusability, upgradability and reparability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fr-FR" dirty="0">
              <a:solidFill>
                <a:srgbClr val="00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</a:t>
            </a:r>
            <a:r>
              <a:rPr lang="fr-FR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dirty="0" err="1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presence</a:t>
            </a:r>
            <a:r>
              <a:rPr lang="fr-FR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fr-FR" b="1" dirty="0" err="1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hazardous</a:t>
            </a:r>
            <a:r>
              <a:rPr lang="fr-FR" b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b="1" dirty="0" err="1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chemicals</a:t>
            </a:r>
            <a:r>
              <a:rPr lang="fr-FR" b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fr-FR" b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b="1" dirty="0" err="1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ncreasing</a:t>
            </a:r>
            <a:r>
              <a:rPr lang="en-US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recycled content </a:t>
            </a:r>
            <a:endParaRPr lang="en-US" dirty="0">
              <a:solidFill>
                <a:srgbClr val="00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Restrict </a:t>
            </a:r>
            <a:r>
              <a:rPr lang="en-US" b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single-use </a:t>
            </a:r>
            <a:r>
              <a:rPr lang="en-US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counter </a:t>
            </a:r>
            <a:r>
              <a:rPr lang="en-US" b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premature obsolescence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IE" dirty="0">
              <a:solidFill>
                <a:srgbClr val="00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Incentivise</a:t>
            </a:r>
            <a:r>
              <a:rPr lang="en-US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product-as-a-service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IE" b="1" dirty="0">
              <a:solidFill>
                <a:srgbClr val="00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Digitalisation</a:t>
            </a:r>
            <a:r>
              <a:rPr lang="en-US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including digital product passport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>
              <a:solidFill>
                <a:srgbClr val="4D4D4D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7119" y="1862710"/>
            <a:ext cx="1578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i="1" dirty="0" err="1">
                <a:solidFill>
                  <a:srgbClr val="004494"/>
                </a:solidFill>
                <a:latin typeface="Arial"/>
              </a:rPr>
              <a:t>What</a:t>
            </a:r>
            <a:r>
              <a:rPr lang="fr-BE" sz="2000" b="1" i="1" dirty="0">
                <a:solidFill>
                  <a:srgbClr val="004494"/>
                </a:solidFill>
                <a:latin typeface="Arial"/>
              </a:rPr>
              <a:t>? 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" y="222262"/>
            <a:ext cx="12191999" cy="788400"/>
          </a:xfrm>
          <a:prstGeom prst="rect">
            <a:avLst/>
          </a:prstGeom>
          <a:solidFill>
            <a:srgbClr val="133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Designing sustainable products</a:t>
            </a:r>
            <a:endParaRPr kumimoji="0" lang="en-IE" sz="2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75934" y="5664359"/>
            <a:ext cx="4967416" cy="800036"/>
          </a:xfrm>
          <a:prstGeom prst="roundRect">
            <a:avLst/>
          </a:prstGeom>
          <a:noFill/>
          <a:ln w="28575">
            <a:solidFill>
              <a:srgbClr val="0356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968609" y="5765843"/>
            <a:ext cx="47820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Implementation in key product value chains is priority </a:t>
            </a:r>
            <a:endParaRPr lang="en-US" sz="1600" i="1" dirty="0">
              <a:solidFill>
                <a:srgbClr val="00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8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0 xmlns="474cf8f0-8494-47b5-884b-6e2f0e23f444">
      <Value>7</Value>
    </Tags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4BE64D2DE71D409AA5580DC34E9A1F" ma:contentTypeVersion="14" ma:contentTypeDescription="Create a new document." ma:contentTypeScope="" ma:versionID="cbf7f886c4e883695fa1ab6116599445">
  <xsd:schema xmlns:xsd="http://www.w3.org/2001/XMLSchema" xmlns:xs="http://www.w3.org/2001/XMLSchema" xmlns:p="http://schemas.microsoft.com/office/2006/metadata/properties" xmlns:ns2="474cf8f0-8494-47b5-884b-6e2f0e23f444" targetNamespace="http://schemas.microsoft.com/office/2006/metadata/properties" ma:root="true" ma:fieldsID="f438b5f6005bbb260e94da334803e627" ns2:_="">
    <xsd:import namespace="474cf8f0-8494-47b5-884b-6e2f0e23f444"/>
    <xsd:element name="properties">
      <xsd:complexType>
        <xsd:sequence>
          <xsd:element name="documentManagement">
            <xsd:complexType>
              <xsd:all>
                <xsd:element ref="ns2:Tag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cf8f0-8494-47b5-884b-6e2f0e23f444" elementFormDefault="qualified">
    <xsd:import namespace="http://schemas.microsoft.com/office/2006/documentManagement/types"/>
    <xsd:import namespace="http://schemas.microsoft.com/office/infopath/2007/PartnerControls"/>
    <xsd:element name="Tags0" ma:index="8" nillable="true" ma:displayName="Tags" ma:list="{0bb94d46-26dd-41ba-945e-f8967b53e604}" ma:internalName="Tags0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7BCC83-1A64-4749-A3DC-AFBB8548D1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7241A1-7C0D-4DD6-92DC-471429F54FF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74cf8f0-8494-47b5-884b-6e2f0e23f444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0AF3FCB-59BA-45BC-8097-42A893D729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4cf8f0-8494-47b5-884b-6e2f0e23f4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5564</TotalTime>
  <Words>839</Words>
  <Application>Microsoft Office PowerPoint</Application>
  <PresentationFormat>Widescreen</PresentationFormat>
  <Paragraphs>172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EC Square Sans Cond Pro</vt:lpstr>
      <vt:lpstr>EC Square Sans Pro</vt:lpstr>
      <vt:lpstr>Times New Roman</vt:lpstr>
      <vt:lpstr>Verdana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hugo-maria.schally@ec.europa.eu 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 Economy Actio Plan</dc:title>
  <dc:creator>MARTI HEDSTROM Cristian (ENV)</dc:creator>
  <cp:lastModifiedBy>SCHALLY Hugo-Maria (ENV)</cp:lastModifiedBy>
  <cp:revision>136</cp:revision>
  <dcterms:created xsi:type="dcterms:W3CDTF">2020-03-13T14:56:59Z</dcterms:created>
  <dcterms:modified xsi:type="dcterms:W3CDTF">2021-06-03T14:49:00Z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0x0101001E4BE64D2DE71D409AA5580DC34E9A1F</vt:lpwstr>
  </property>
  <property fmtid="{D5CDD505-2E9C-101B-9397-08002B2CF9AE}" pid="3" name="Language">
    <vt:lpwstr>EN</vt:lpwstr>
  </property>
  <property fmtid="{D5CDD505-2E9C-101B-9397-08002B2CF9AE}" pid="4" name="Year">
    <vt:lpwstr>2020</vt:lpwstr>
  </property>
</Properties>
</file>