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F93C4D3-99F9-41C1-BA86-8F7D5E96D413}">
  <a:tblStyle styleId="{AF93C4D3-99F9-41C1-BA86-8F7D5E96D41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 varScale="1">
        <p:scale>
          <a:sx n="143" d="100"/>
          <a:sy n="143" d="100"/>
        </p:scale>
        <p:origin x="760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d9c434a5dc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d9c434a5dc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d9c434a5dc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d9c434a5dc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d9c434a5dc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d9c434a5dc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Soft law: Paris agreement: signatories’ to develop national contributions representing their “highest possible ambition” 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da9ed6af30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da9ed6af30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d9b508f796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d9b508f796_0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d9b508f79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d9b508f79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This slide could be compressed with the next one to show the first two climate cases in US and outside US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Q: What’s a climate case? A: raises material issues of law or fact related to climate change mitigation, adaptation, or the science of climate change. Substantive outcome depends on climate. 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d9b508f796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d9b508f796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LGERA = local government and environmental reports of Australia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d9b508f79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d9b508f796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9b508f796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d9b508f796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arenBoth"/>
            </a:pPr>
            <a:r>
              <a:rPr lang="en">
                <a:solidFill>
                  <a:schemeClr val="dk1"/>
                </a:solidFill>
              </a:rPr>
              <a:t>No or misleading disclosure, (2) failure to properly plan for or manage consequences of extreme weather, (3) issues implementing court orders 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d9c434a5dc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d9c434a5dc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d9b508f796_0_1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d9b508f796_0_18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HoldCo Public Entities Wildfire claims $1B cash + Public Entities Segregated Defense Fund (4.18). HoldCo Subrogation Wildfire Claims - Subrogation Wildfire Trust;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d9c434a5dc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d9c434a5dc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limatecasechart.com/climate-change-litigation/non-us-case/gbemre-v-shell-petroleum-development-company-of-nigeria-ltd-et-al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euppublishing.com/doi/10.3366/ajicl.2019.0270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journals.library.columbia.edu/index.php/cjel/article/view/4730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climatecasechart.com/climate-change-litigation/non-us-case/sacchi-et-al-v-argentina-et-al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talaw.com/cases/7002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1.next.westlaw.com/Document/I77c8c21c972511d9a707f4371c9c34f0/View/FullText.html?transitionType=Default&amp;contextData=(oc.Default)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climatecasechart.com/climate-change-litigation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limatecasechart.com/climate-change-litigation/non-us-case/greenpeace-australia-ltd-v-redbank-power-co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climatecasechart.com/climate-change-litigation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edocs.unep.org/bitstream/handle/20.500.11822/34818/GCLR.pdf?sequence=1&amp;isAllowed=y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edocs.unep.org/bitstream/handle/20.500.11822/34818/GCLR.pdf?sequence=1&amp;isAllowed=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limatecasechart.com/climate-change-litigation/case/saratoga-advantage-trust-energy-basic-materials-portfolio-v-wood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limatecasechart.com/climate-change-litigation/case/york-county-v-rambo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limatecasechart.com/climate-change-litigation/case/york-county-v-rambo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www.westlaw.com/Document/I7c11f5c0209111eabed3a1bc09b332eb/View/FullText.html?transitionType=Default&amp;contextData=(sc.Default)&amp;VR=3.0&amp;RS=cblt1.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View from the U.S.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5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Prof. Frank A. Fritz, III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University of Nevada, Las Vegas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William S. Boyd School of Law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Implementation challenges</a:t>
            </a:r>
            <a:endParaRPr/>
          </a:p>
        </p:txBody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Gbemre v. Shell Petroleum Development Company of Nigeria Ltd</a:t>
            </a:r>
            <a:r>
              <a:rPr lang="en"/>
              <a:t>. (Federal Court, Nigeria 2005)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Shell’s flaring of methane from gas production activities on Niger Delta violated human rights to clean and healthy environment under Constitution of Nigeria and African Charter on Human and Peoples’ Rights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Never enforced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Increasing attention to climate attribution</a:t>
            </a:r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to prove plaintiffs’ injuries caused by climate change?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How to prove defendant substantially contributed to climate change?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Assigning climate mitigation obligations to governments and corporations under rights based theories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Liability of private actors for contributions to climate change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i="1"/>
              <a:t>See</a:t>
            </a:r>
            <a:r>
              <a:rPr lang="en" u="sng">
                <a:solidFill>
                  <a:schemeClr val="hlink"/>
                </a:solidFill>
                <a:hlinkClick r:id="rId3"/>
              </a:rPr>
              <a:t> Michael Burger et al., </a:t>
            </a:r>
            <a:r>
              <a:rPr lang="en" i="1" u="sng">
                <a:solidFill>
                  <a:schemeClr val="hlink"/>
                </a:solidFill>
                <a:hlinkClick r:id="rId3"/>
              </a:rPr>
              <a:t>The Law and Science of Climate Change Attribution</a:t>
            </a:r>
            <a:r>
              <a:rPr lang="en" u="sng">
                <a:solidFill>
                  <a:schemeClr val="hlink"/>
                </a:solidFill>
                <a:hlinkClick r:id="rId3"/>
              </a:rPr>
              <a:t>, 45 Colum. J. Envtl. L. 57</a:t>
            </a:r>
            <a:r>
              <a:rPr lang="en"/>
              <a:t> (2020)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Increasing use of international adjudicatory bodies</a:t>
            </a:r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Abundance of favorable “soft law” for plaintiffs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International fora offer strategic opportunities unavailable in national courts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Impact litigation: use international fora to build favorable body of law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i="1" u="sng">
                <a:solidFill>
                  <a:schemeClr val="hlink"/>
                </a:solidFill>
                <a:hlinkClick r:id="rId3"/>
              </a:rPr>
              <a:t>Sacchi et al. v. </a:t>
            </a:r>
            <a:r>
              <a:rPr lang="en" i="1" u="sng">
                <a:solidFill>
                  <a:schemeClr val="hlink"/>
                </a:solidFill>
                <a:hlinkClick r:id="rId3"/>
              </a:rPr>
              <a:t>Argentina et al</a:t>
            </a:r>
            <a:r>
              <a:rPr lang="en"/>
              <a:t>., Communication to the Committee on the Rights of the Child (Sept. 23, 2019) 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children allege Argentina, Brazil, France, Germany, Turkey violated rights under U.N. Convention on the Rights of the Child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insufficient cuts to GHG emissions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failed to use G20 to encourage the world’s largest emitters to curb carbon pollution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Increasing use of international adjudicatory bodies</a:t>
            </a:r>
            <a:endParaRPr/>
          </a:p>
        </p:txBody>
      </p:sp>
      <p:sp>
        <p:nvSpPr>
          <p:cNvPr id="127" name="Google Shape;127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Corporations using international fora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Investor-state dispute settlement (ISDS) for bilateral treaties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Foreign investors may seek compensation from host governments when regulation imposes costs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Potential disincentive to governments pursuing climate regulation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Westmoreland Coal Company v. Canada, (ICSID Case No. </a:t>
            </a:r>
            <a:r>
              <a:rPr lang="en" u="sng">
                <a:solidFill>
                  <a:schemeClr val="hlink"/>
                </a:solidFill>
                <a:hlinkClick r:id="rId3"/>
              </a:rPr>
              <a:t>UNCT/20/3</a:t>
            </a:r>
            <a:r>
              <a:rPr lang="en" u="sng">
                <a:solidFill>
                  <a:schemeClr val="hlink"/>
                </a:solidFill>
                <a:hlinkClick r:id="rId3"/>
              </a:rPr>
              <a:t>)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In 2015, Alberta decided to phase out coal-fired power plants in the province by 2030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Alberta allegedly failed to compensate a U.S. coal company for early closure of mining operations, although Alberta compensated three Canadian local coal mining operators.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Under North American Free Trade Agreement (NAFTA)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 agree!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1986: First Climate Change Case filed in the U.S. </a:t>
            </a:r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City of Los Angeles v. Nat'l Highway Traffic Safety Admin., 912 F.2d 478 (D.C. Cir. 1990)</a:t>
            </a:r>
            <a:r>
              <a:rPr lang="en" sz="1800"/>
              <a:t> 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Natural Resources Defense Council petition dismissed for lack of standing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argued agency failed to consider effects on global climate when setting corporate average fuel economy (CAFE) for autos.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400"/>
              <a:t>Source:</a:t>
            </a:r>
            <a:r>
              <a:rPr lang="en" sz="1400">
                <a:solidFill>
                  <a:schemeClr val="dk1"/>
                </a:solidFill>
              </a:rPr>
              <a:t> </a:t>
            </a:r>
            <a:r>
              <a:rPr lang="en" sz="1400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Climate Change Litigation Database</a:t>
            </a:r>
            <a:r>
              <a:rPr lang="en" sz="1400">
                <a:solidFill>
                  <a:schemeClr val="dk1"/>
                </a:solidFill>
              </a:rPr>
              <a:t> </a:t>
            </a:r>
            <a:r>
              <a:rPr lang="en" sz="1400"/>
              <a:t>(Columbia University, Sabin Center for Climate Change Law; Arnold &amp; Porter)</a:t>
            </a:r>
            <a:endParaRPr sz="1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1994: First Climate Change Case filed outside the U.S. </a:t>
            </a:r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Greenpeace Australia Ltd. v. Redbank Power Co.</a:t>
            </a:r>
            <a:r>
              <a:rPr lang="en"/>
              <a:t>, 86 LGERA 143 (Land &amp; Env’t Ct. New South Wales 1994)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Australian state court upheld state council decision granting development consent to build a power station.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Greenpeace asserted air emissions from station would exacerbate greenhouse effect.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/>
              <a:t>Source: </a:t>
            </a:r>
            <a:r>
              <a:rPr lang="en" sz="1400" u="sng">
                <a:solidFill>
                  <a:srgbClr val="1155CC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Climate Change Litigation Database</a:t>
            </a:r>
            <a:r>
              <a:rPr lang="en" sz="1400"/>
              <a:t> (Columbia University, Sabin Center for Climate Change Law)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2017-2020: Number of Pending Climate Cases</a:t>
            </a:r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body" idx="1"/>
          </p:nvPr>
        </p:nvSpPr>
        <p:spPr>
          <a:xfrm>
            <a:off x="311700" y="4136125"/>
            <a:ext cx="85206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Source: </a:t>
            </a:r>
            <a:r>
              <a:rPr lang="en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U.N. Env’t Prog., Global Climate Litigation Report: 2020 Status Review</a:t>
            </a:r>
            <a:r>
              <a:rPr lang="en"/>
              <a:t> (2020)</a:t>
            </a:r>
            <a:endParaRPr/>
          </a:p>
        </p:txBody>
      </p:sp>
      <p:graphicFrame>
        <p:nvGraphicFramePr>
          <p:cNvPr id="79" name="Google Shape;79;p17"/>
          <p:cNvGraphicFramePr/>
          <p:nvPr/>
        </p:nvGraphicFramePr>
        <p:xfrm>
          <a:off x="1020025" y="1342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{AF93C4D3-99F9-41C1-BA86-8F7D5E96D413}</a:tableStyleId>
              </a:tblPr>
              <a:tblGrid>
                <a:gridCol w="228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4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4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7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1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700"/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 b="1"/>
                        <a:t>2017</a:t>
                      </a:r>
                      <a:endParaRPr sz="17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 b="1"/>
                        <a:t>2020</a:t>
                      </a:r>
                      <a:endParaRPr sz="1700" b="1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 b="1"/>
                        <a:t>% Change</a:t>
                      </a:r>
                      <a:endParaRPr sz="1700" b="1"/>
                    </a:p>
                  </a:txBody>
                  <a:tcPr marL="91425" marR="91425" marT="91425" marB="91425">
                    <a:solidFill>
                      <a:srgbClr val="C9DA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/>
                        <a:t># of cases</a:t>
                      </a:r>
                      <a:endParaRPr sz="1700"/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/>
                        <a:t>884</a:t>
                      </a:r>
                      <a:endParaRPr sz="17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/>
                        <a:t>1550</a:t>
                      </a:r>
                      <a:endParaRPr sz="17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/>
                        <a:t>+75%</a:t>
                      </a:r>
                      <a:endParaRPr sz="17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/>
                        <a:t># of countries</a:t>
                      </a:r>
                      <a:endParaRPr sz="1700"/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/>
                        <a:t>24</a:t>
                      </a:r>
                      <a:endParaRPr sz="17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/>
                        <a:t>38</a:t>
                      </a:r>
                      <a:endParaRPr sz="17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/>
                        <a:t>+58%</a:t>
                      </a:r>
                      <a:endParaRPr sz="17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/>
                        <a:t># U.S. cases</a:t>
                      </a:r>
                      <a:endParaRPr sz="1700"/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/>
                        <a:t>654</a:t>
                      </a:r>
                      <a:endParaRPr sz="17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/>
                        <a:t>1200</a:t>
                      </a:r>
                      <a:endParaRPr sz="17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/>
                        <a:t>+83%</a:t>
                      </a:r>
                      <a:endParaRPr sz="17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/>
                        <a:t># cases in other countries</a:t>
                      </a:r>
                      <a:endParaRPr sz="1700"/>
                    </a:p>
                  </a:txBody>
                  <a:tcPr marL="91425" marR="91425" marT="91425" marB="91425"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/>
                        <a:t>230</a:t>
                      </a:r>
                      <a:endParaRPr sz="17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/>
                        <a:t>350</a:t>
                      </a:r>
                      <a:endParaRPr sz="1700"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700"/>
                        <a:t>+52%</a:t>
                      </a:r>
                      <a:endParaRPr sz="170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Transplants May Emerge? From Where to Where?</a:t>
            </a:r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Consumer and investor fraud claims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Pre- and post-disaster cases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Implementation challenges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Increasing attention to climate attribution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Increasing use of international adjudicatory bodies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Source: </a:t>
            </a:r>
            <a:r>
              <a:rPr lang="en" u="sng">
                <a:solidFill>
                  <a:srgbClr val="1155CC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U.N. Env’t Prog., Global Climate Litigation Report: 2020 Status Review</a:t>
            </a:r>
            <a:r>
              <a:rPr lang="en"/>
              <a:t> (2020)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Consumer and investor fraud claims</a:t>
            </a:r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City of Birmingham Retirement and Relief System v. Tillerson</a:t>
            </a:r>
            <a:r>
              <a:rPr lang="en"/>
              <a:t>, 2019 WL 6487316 (U.S. District Court, New Jersey); </a:t>
            </a:r>
            <a:r>
              <a:rPr lang="en" u="sng">
                <a:solidFill>
                  <a:schemeClr val="hlink"/>
                </a:solidFill>
                <a:hlinkClick r:id="rId3"/>
              </a:rPr>
              <a:t>In re Exxon Mobil Corp. Derivative Litigation</a:t>
            </a:r>
            <a:r>
              <a:rPr lang="en"/>
              <a:t> (U.S. District Court, Texas 2020)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Exxon misled stockholders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knew but failed to disclose “the catastrophic risk that climate change presents to its business”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engaged in active disinformation campaign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Consumer and investor fraud claims</a:t>
            </a:r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York County v. Rambo</a:t>
            </a:r>
            <a:r>
              <a:rPr lang="en"/>
              <a:t> (U.S. District Court, Northern District of California 2019)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Bond investors allege Pacific Gas &amp; Electric (PG&amp;E) misled investors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Offering documents stated utility had taken appropriate precautions for climate risks, including wildfire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Didn’t disclose hundreds of fires were started annually by PG&amp;E equipment.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Didn’t disclose PG&amp;E’s own conduct and failure to comply with regulations on maintaining electrical lines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PG&amp;E filed for bankruptcy in 2019.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Settled, for over $25 billion, claims for its role in causing wildfires in California.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Pre- and post-disaster cases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York County v. Rambo</a:t>
            </a:r>
            <a:r>
              <a:rPr lang="en"/>
              <a:t> (U.S. District Court, Northern District of California 2019)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In re PG&amp;E Corporation</a:t>
            </a:r>
            <a:r>
              <a:rPr lang="en"/>
              <a:t> (U.S. Bankruptcy Court, N.D. Cal. 2019)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1036</Words>
  <Application>Microsoft Macintosh PowerPoint</Application>
  <PresentationFormat>Presentazione su schermo (16:9)</PresentationFormat>
  <Paragraphs>97</Paragraphs>
  <Slides>13</Slides>
  <Notes>13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5" baseType="lpstr">
      <vt:lpstr>Arial</vt:lpstr>
      <vt:lpstr>Simple Light</vt:lpstr>
      <vt:lpstr>A View from the U.S.</vt:lpstr>
      <vt:lpstr>I agree!</vt:lpstr>
      <vt:lpstr>1986: First Climate Change Case filed in the U.S. </vt:lpstr>
      <vt:lpstr>1994: First Climate Change Case filed outside the U.S. </vt:lpstr>
      <vt:lpstr>2017-2020: Number of Pending Climate Cases</vt:lpstr>
      <vt:lpstr>What Transplants May Emerge? From Where to Where?</vt:lpstr>
      <vt:lpstr>Consumer and investor fraud claims</vt:lpstr>
      <vt:lpstr>Consumer and investor fraud claims</vt:lpstr>
      <vt:lpstr>Pre- and post-disaster cases   </vt:lpstr>
      <vt:lpstr>Implementation challenges</vt:lpstr>
      <vt:lpstr>Increasing attention to climate attribution</vt:lpstr>
      <vt:lpstr>Increasing use of international adjudicatory bodies</vt:lpstr>
      <vt:lpstr>Increasing use of international adjudicatory bodies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View from the U.S.</dc:title>
  <cp:lastModifiedBy>Alberto De Franceschi</cp:lastModifiedBy>
  <cp:revision>1</cp:revision>
  <dcterms:modified xsi:type="dcterms:W3CDTF">2021-05-28T06:47:53Z</dcterms:modified>
</cp:coreProperties>
</file>