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94" r:id="rId8"/>
    <p:sldId id="297" r:id="rId9"/>
    <p:sldId id="304" r:id="rId10"/>
    <p:sldId id="302" r:id="rId11"/>
    <p:sldId id="305" r:id="rId12"/>
    <p:sldId id="306" r:id="rId13"/>
    <p:sldId id="307" r:id="rId14"/>
    <p:sldId id="296" r:id="rId15"/>
    <p:sldId id="311" r:id="rId16"/>
    <p:sldId id="310" r:id="rId17"/>
    <p:sldId id="313" r:id="rId18"/>
    <p:sldId id="308" r:id="rId19"/>
    <p:sldId id="309" r:id="rId20"/>
    <p:sldId id="312" r:id="rId21"/>
  </p:sldIdLst>
  <p:sldSz cx="18288000" cy="10287000"/>
  <p:notesSz cx="6858000" cy="9144000"/>
  <p:embeddedFontLst>
    <p:embeddedFont>
      <p:font typeface="Arimo 1" panose="020B0604020202020204" pitchFamily="34" charset="0"/>
      <p:regular r:id="rId22"/>
    </p:embeddedFont>
    <p:embeddedFont>
      <p:font typeface="Book Antiqua" panose="02040602050305030304" pitchFamily="18" charset="0"/>
      <p:regular r:id="rId23"/>
      <p:bold r:id="rId24"/>
      <p:italic r:id="rId25"/>
      <p:boldItalic r:id="rId26"/>
    </p:embeddedFont>
    <p:embeddedFont>
      <p:font typeface="Calibri" panose="020F0502020204030204" pitchFamily="34" charset="0"/>
      <p:regular r:id="rId27"/>
      <p:bold r:id="rId28"/>
      <p:italic r:id="rId29"/>
      <p:boldItalic r:id="rId30"/>
    </p:embeddedFont>
    <p:embeddedFont>
      <p:font typeface="Telegraf" pitchFamily="2" charset="77"/>
      <p:regular r:id="rId31"/>
    </p:embeddedFont>
    <p:embeddedFont>
      <p:font typeface="Telegraf Bold" pitchFamily="2" charset="77"/>
      <p:regular r:id="rId32"/>
      <p:bold r:id="rId3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autoAdjust="0"/>
    <p:restoredTop sz="94597" autoAdjust="0"/>
  </p:normalViewPr>
  <p:slideViewPr>
    <p:cSldViewPr>
      <p:cViewPr varScale="1">
        <p:scale>
          <a:sx n="71" d="100"/>
          <a:sy n="71" d="100"/>
        </p:scale>
        <p:origin x="760" y="1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33" Type="http://schemas.openxmlformats.org/officeDocument/2006/relationships/font" Target="fonts/font12.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font" Target="fonts/font11.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5/6/21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5/6/21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5/6/21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951468" y="498984"/>
            <a:ext cx="16459200" cy="1080120"/>
          </a:xfrm>
          <a:prstGeom prst="rect">
            <a:avLst/>
          </a:prstGeom>
        </p:spPr>
        <p:txBody>
          <a:bodyPr/>
          <a:lstStyle>
            <a:lvl1pPr>
              <a:defRPr b="1">
                <a:solidFill>
                  <a:srgbClr val="154F98"/>
                </a:solidFill>
                <a:latin typeface="Arial" pitchFamily="34" charset="0"/>
                <a:cs typeface="Arial" pitchFamily="34" charset="0"/>
              </a:defRPr>
            </a:lvl1pPr>
          </a:lstStyle>
          <a:p>
            <a:r>
              <a:rPr lang="en-US"/>
              <a:t>Click to edit Master title style</a:t>
            </a:r>
            <a:endParaRPr lang="en-GB" dirty="0"/>
          </a:p>
        </p:txBody>
      </p:sp>
      <p:sp>
        <p:nvSpPr>
          <p:cNvPr id="9" name="Content Placeholder 8"/>
          <p:cNvSpPr>
            <a:spLocks noGrp="1"/>
          </p:cNvSpPr>
          <p:nvPr>
            <p:ph sz="quarter" idx="13"/>
          </p:nvPr>
        </p:nvSpPr>
        <p:spPr>
          <a:xfrm>
            <a:off x="972156" y="1687116"/>
            <a:ext cx="16417824" cy="5292588"/>
          </a:xfrm>
          <a:prstGeom prst="rect">
            <a:avLst/>
          </a:prstGeom>
        </p:spPr>
        <p:txBody>
          <a:bodyPr/>
          <a:lstStyle>
            <a:lvl1pPr>
              <a:buClr>
                <a:srgbClr val="82A8B6"/>
              </a:buClr>
              <a:defRPr sz="3000">
                <a:solidFill>
                  <a:schemeClr val="tx1"/>
                </a:solidFill>
                <a:latin typeface="Arial" panose="020B0604020202020204" pitchFamily="34" charset="0"/>
                <a:cs typeface="Arial" panose="020B0604020202020204" pitchFamily="34" charset="0"/>
              </a:defRPr>
            </a:lvl1pPr>
            <a:lvl2pPr>
              <a:buClr>
                <a:srgbClr val="82A8B6"/>
              </a:buClr>
              <a:defRPr sz="2700">
                <a:solidFill>
                  <a:schemeClr val="tx1"/>
                </a:solidFill>
                <a:latin typeface="Arial" panose="020B0604020202020204" pitchFamily="34" charset="0"/>
                <a:cs typeface="Arial" panose="020B0604020202020204" pitchFamily="34" charset="0"/>
              </a:defRPr>
            </a:lvl2pPr>
            <a:lvl3pPr>
              <a:buClr>
                <a:srgbClr val="82A8B6"/>
              </a:buClr>
              <a:defRPr sz="2400">
                <a:solidFill>
                  <a:schemeClr val="tx1"/>
                </a:solidFill>
                <a:latin typeface="Arial" panose="020B0604020202020204" pitchFamily="34" charset="0"/>
                <a:cs typeface="Arial" panose="020B0604020202020204" pitchFamily="34" charset="0"/>
              </a:defRPr>
            </a:lvl3pPr>
            <a:lvl4pPr>
              <a:buClr>
                <a:srgbClr val="82A8B6"/>
              </a:buClr>
              <a:defRPr sz="2100">
                <a:solidFill>
                  <a:schemeClr val="tx1"/>
                </a:solidFill>
                <a:latin typeface="Arial" panose="020B0604020202020204" pitchFamily="34" charset="0"/>
                <a:cs typeface="Arial" panose="020B0604020202020204" pitchFamily="34" charset="0"/>
              </a:defRPr>
            </a:lvl4pPr>
            <a:lvl5pPr>
              <a:buClr>
                <a:srgbClr val="82A8B6"/>
              </a:buClr>
              <a:defRPr sz="2100">
                <a:solidFill>
                  <a:schemeClr val="tx1"/>
                </a:solidFill>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custDataLst>
      <p:tags r:id="rId1"/>
    </p:custDataLst>
    <p:extLst>
      <p:ext uri="{BB962C8B-B14F-4D97-AF65-F5344CB8AC3E}">
        <p14:creationId xmlns:p14="http://schemas.microsoft.com/office/powerpoint/2010/main" val="31631914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5/6/21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5/6/21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5/6/21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5/6/21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5/6/21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5/6/21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5/6/21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5/6/21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5/6/21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2.jpeg"/></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12.jpg"/><Relationship Id="rId4" Type="http://schemas.openxmlformats.org/officeDocument/2006/relationships/image" Target="../media/image2.jpeg"/></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13.jpg"/><Relationship Id="rId4" Type="http://schemas.openxmlformats.org/officeDocument/2006/relationships/image" Target="../media/image2.jpeg"/></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14.jpg"/><Relationship Id="rId4" Type="http://schemas.openxmlformats.org/officeDocument/2006/relationships/image" Target="../media/image2.jpeg"/></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2.jpeg"/></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jpg"/><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6.jpg"/><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0"/>
            <a:ext cx="406854" cy="2575832"/>
          </a:xfrm>
          <a:prstGeom prst="rect">
            <a:avLst/>
          </a:prstGeom>
          <a:solidFill>
            <a:srgbClr val="0D3D44"/>
          </a:solidFill>
        </p:spPr>
      </p:sp>
      <p:grpSp>
        <p:nvGrpSpPr>
          <p:cNvPr id="3" name="Group 3"/>
          <p:cNvGrpSpPr/>
          <p:nvPr/>
        </p:nvGrpSpPr>
        <p:grpSpPr>
          <a:xfrm>
            <a:off x="2074240" y="3856661"/>
            <a:ext cx="11581511" cy="3262788"/>
            <a:chOff x="0" y="57151"/>
            <a:chExt cx="15442014" cy="4350382"/>
          </a:xfrm>
        </p:grpSpPr>
        <p:sp>
          <p:nvSpPr>
            <p:cNvPr id="4" name="TextBox 4"/>
            <p:cNvSpPr txBox="1"/>
            <p:nvPr/>
          </p:nvSpPr>
          <p:spPr>
            <a:xfrm>
              <a:off x="0" y="2731862"/>
              <a:ext cx="15442014" cy="1675671"/>
            </a:xfrm>
            <a:prstGeom prst="rect">
              <a:avLst/>
            </a:prstGeom>
          </p:spPr>
          <p:txBody>
            <a:bodyPr lIns="0" tIns="0" rIns="0" bIns="0" rtlCol="0" anchor="t">
              <a:spAutoFit/>
            </a:bodyPr>
            <a:lstStyle/>
            <a:p>
              <a:pPr>
                <a:lnSpc>
                  <a:spcPts val="4900"/>
                </a:lnSpc>
                <a:spcBef>
                  <a:spcPct val="0"/>
                </a:spcBef>
              </a:pPr>
              <a:r>
                <a:rPr lang="en-US" sz="1600" dirty="0">
                  <a:solidFill>
                    <a:srgbClr val="000000"/>
                  </a:solidFill>
                  <a:latin typeface="Telegraf"/>
                </a:rPr>
                <a:t>.</a:t>
              </a:r>
            </a:p>
            <a:p>
              <a:pPr>
                <a:lnSpc>
                  <a:spcPts val="4900"/>
                </a:lnSpc>
                <a:spcBef>
                  <a:spcPct val="0"/>
                </a:spcBef>
              </a:pPr>
              <a:r>
                <a:rPr lang="en-US" sz="1600" dirty="0">
                  <a:solidFill>
                    <a:srgbClr val="000000"/>
                  </a:solidFill>
                  <a:latin typeface="Telegraf"/>
                </a:rPr>
                <a:t>May 6, 2021</a:t>
              </a:r>
              <a:endParaRPr lang="en-US" sz="1600" dirty="0">
                <a:solidFill>
                  <a:srgbClr val="AF3A07"/>
                </a:solidFill>
                <a:latin typeface="Telegraf Bold"/>
              </a:endParaRPr>
            </a:p>
          </p:txBody>
        </p:sp>
        <p:sp>
          <p:nvSpPr>
            <p:cNvPr id="5" name="TextBox 5"/>
            <p:cNvSpPr txBox="1"/>
            <p:nvPr/>
          </p:nvSpPr>
          <p:spPr>
            <a:xfrm>
              <a:off x="0" y="57151"/>
              <a:ext cx="15442014" cy="1842470"/>
            </a:xfrm>
            <a:prstGeom prst="rect">
              <a:avLst/>
            </a:prstGeom>
          </p:spPr>
          <p:txBody>
            <a:bodyPr lIns="0" tIns="0" rIns="0" bIns="0" rtlCol="0" anchor="t">
              <a:spAutoFit/>
            </a:bodyPr>
            <a:lstStyle/>
            <a:p>
              <a:pPr>
                <a:lnSpc>
                  <a:spcPts val="13125"/>
                </a:lnSpc>
              </a:pPr>
              <a:r>
                <a:rPr lang="en-US" sz="3600" dirty="0">
                  <a:solidFill>
                    <a:srgbClr val="000000"/>
                  </a:solidFill>
                  <a:latin typeface="Telegraf Bold"/>
                </a:rPr>
                <a:t>Sustainability in EU public procurement law</a:t>
              </a:r>
            </a:p>
          </p:txBody>
        </p:sp>
      </p:grpSp>
      <p:sp>
        <p:nvSpPr>
          <p:cNvPr id="6" name="AutoShape 6"/>
          <p:cNvSpPr/>
          <p:nvPr/>
        </p:nvSpPr>
        <p:spPr>
          <a:xfrm>
            <a:off x="0" y="2570389"/>
            <a:ext cx="406854" cy="2575832"/>
          </a:xfrm>
          <a:prstGeom prst="rect">
            <a:avLst/>
          </a:prstGeom>
          <a:solidFill>
            <a:srgbClr val="F5DF4D"/>
          </a:solidFill>
        </p:spPr>
      </p:sp>
      <p:sp>
        <p:nvSpPr>
          <p:cNvPr id="7" name="AutoShape 7"/>
          <p:cNvSpPr/>
          <p:nvPr/>
        </p:nvSpPr>
        <p:spPr>
          <a:xfrm>
            <a:off x="0" y="5140779"/>
            <a:ext cx="406854" cy="2575832"/>
          </a:xfrm>
          <a:prstGeom prst="rect">
            <a:avLst/>
          </a:prstGeom>
          <a:solidFill>
            <a:srgbClr val="AF3A07"/>
          </a:solidFill>
        </p:spPr>
      </p:sp>
      <p:sp>
        <p:nvSpPr>
          <p:cNvPr id="8" name="AutoShape 8"/>
          <p:cNvSpPr/>
          <p:nvPr/>
        </p:nvSpPr>
        <p:spPr>
          <a:xfrm>
            <a:off x="0" y="7711168"/>
            <a:ext cx="406854" cy="2575832"/>
          </a:xfrm>
          <a:prstGeom prst="rect">
            <a:avLst/>
          </a:prstGeom>
          <a:solidFill>
            <a:srgbClr val="AAC0C4"/>
          </a:solidFill>
        </p:spPr>
      </p:sp>
      <p:pic>
        <p:nvPicPr>
          <p:cNvPr id="9"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29847" y="168016"/>
            <a:ext cx="2828306" cy="1414152"/>
          </a:xfrm>
          <a:prstGeom prst="rect">
            <a:avLst/>
          </a:prstGeom>
        </p:spPr>
      </p:pic>
      <p:pic>
        <p:nvPicPr>
          <p:cNvPr id="10" name="Picture 10"/>
          <p:cNvPicPr>
            <a:picLocks noChangeAspect="1"/>
          </p:cNvPicPr>
          <p:nvPr/>
        </p:nvPicPr>
        <p:blipFill>
          <a:blip r:embed="rId3"/>
          <a:srcRect l="1469" r="1469"/>
          <a:stretch>
            <a:fillRect/>
          </a:stretch>
        </p:blipFill>
        <p:spPr>
          <a:xfrm>
            <a:off x="16201589" y="214973"/>
            <a:ext cx="1771875" cy="1220069"/>
          </a:xfrm>
          <a:prstGeom prst="rect">
            <a:avLst/>
          </a:prstGeom>
        </p:spPr>
      </p:pic>
      <p:pic>
        <p:nvPicPr>
          <p:cNvPr id="11" name="Picture 11"/>
          <p:cNvPicPr>
            <a:picLocks noChangeAspect="1"/>
          </p:cNvPicPr>
          <p:nvPr/>
        </p:nvPicPr>
        <p:blipFill>
          <a:blip r:embed="rId4"/>
          <a:srcRect/>
          <a:stretch>
            <a:fillRect/>
          </a:stretch>
        </p:blipFill>
        <p:spPr>
          <a:xfrm>
            <a:off x="809625" y="168016"/>
            <a:ext cx="2828306" cy="1313984"/>
          </a:xfrm>
          <a:prstGeom prst="rect">
            <a:avLst/>
          </a:prstGeom>
        </p:spPr>
      </p:pic>
      <p:sp>
        <p:nvSpPr>
          <p:cNvPr id="14" name="TextBox 14"/>
          <p:cNvSpPr txBox="1"/>
          <p:nvPr/>
        </p:nvSpPr>
        <p:spPr>
          <a:xfrm>
            <a:off x="6797819" y="9605622"/>
            <a:ext cx="11366145" cy="531019"/>
          </a:xfrm>
          <a:prstGeom prst="rect">
            <a:avLst/>
          </a:prstGeom>
        </p:spPr>
        <p:txBody>
          <a:bodyPr lIns="0" tIns="0" rIns="0" bIns="0" rtlCol="0" anchor="t">
            <a:spAutoFit/>
          </a:bodyPr>
          <a:lstStyle/>
          <a:p>
            <a:pPr algn="r">
              <a:lnSpc>
                <a:spcPts val="2100"/>
              </a:lnSpc>
            </a:pPr>
            <a:r>
              <a:rPr lang="en-US" sz="1500">
                <a:solidFill>
                  <a:srgbClr val="000000"/>
                </a:solidFill>
                <a:latin typeface="Arimo 1"/>
              </a:rPr>
              <a:t>This project has received funding from the European Union’s Horizon 2020 research and innovation </a:t>
            </a:r>
          </a:p>
          <a:p>
            <a:pPr algn="r">
              <a:lnSpc>
                <a:spcPts val="2100"/>
              </a:lnSpc>
            </a:pPr>
            <a:r>
              <a:rPr lang="en-US" sz="1500">
                <a:solidFill>
                  <a:srgbClr val="000000"/>
                </a:solidFill>
                <a:latin typeface="Arimo 1"/>
              </a:rPr>
              <a:t>programme under the Marie Skłodowska-Curie grant agreement No 956696.</a:t>
            </a:r>
          </a:p>
        </p:txBody>
      </p:sp>
      <p:sp>
        <p:nvSpPr>
          <p:cNvPr id="15" name="AutoShape 7"/>
          <p:cNvSpPr/>
          <p:nvPr/>
        </p:nvSpPr>
        <p:spPr>
          <a:xfrm>
            <a:off x="9677400" y="9288780"/>
            <a:ext cx="8429189" cy="45719"/>
          </a:xfrm>
          <a:prstGeom prst="rect">
            <a:avLst/>
          </a:prstGeom>
          <a:solidFill>
            <a:schemeClr val="bg1">
              <a:lumMod val="50000"/>
            </a:schemeClr>
          </a:solidFill>
        </p:spPr>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0"/>
            <a:ext cx="406854" cy="10287000"/>
          </a:xfrm>
          <a:prstGeom prst="rect">
            <a:avLst/>
          </a:prstGeom>
          <a:solidFill>
            <a:srgbClr val="AAC0C4"/>
          </a:solidFill>
        </p:spPr>
      </p:sp>
      <p:sp>
        <p:nvSpPr>
          <p:cNvPr id="3" name="TextBox 3"/>
          <p:cNvSpPr txBox="1"/>
          <p:nvPr/>
        </p:nvSpPr>
        <p:spPr>
          <a:xfrm>
            <a:off x="2171700" y="1444876"/>
            <a:ext cx="14486478" cy="1187697"/>
          </a:xfrm>
          <a:prstGeom prst="rect">
            <a:avLst/>
          </a:prstGeom>
        </p:spPr>
        <p:txBody>
          <a:bodyPr lIns="0" tIns="0" rIns="0" bIns="0" rtlCol="0" anchor="t">
            <a:spAutoFit/>
          </a:bodyPr>
          <a:lstStyle/>
          <a:p>
            <a:pPr>
              <a:lnSpc>
                <a:spcPts val="10800"/>
              </a:lnSpc>
            </a:pPr>
            <a:r>
              <a:rPr lang="en-US" sz="4400" dirty="0">
                <a:solidFill>
                  <a:srgbClr val="000000"/>
                </a:solidFill>
                <a:latin typeface="Telegraf Bold"/>
              </a:rPr>
              <a:t>Some thoughts about monetization</a:t>
            </a:r>
          </a:p>
        </p:txBody>
      </p:sp>
      <p:pic>
        <p:nvPicPr>
          <p:cNvPr id="5"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00786" y="8710689"/>
            <a:ext cx="2828306" cy="1414152"/>
          </a:xfrm>
          <a:prstGeom prst="rect">
            <a:avLst/>
          </a:prstGeom>
        </p:spPr>
      </p:pic>
      <p:pic>
        <p:nvPicPr>
          <p:cNvPr id="6" name="Picture 6"/>
          <p:cNvPicPr>
            <a:picLocks noChangeAspect="1"/>
          </p:cNvPicPr>
          <p:nvPr/>
        </p:nvPicPr>
        <p:blipFill>
          <a:blip r:embed="rId3"/>
          <a:srcRect/>
          <a:stretch>
            <a:fillRect/>
          </a:stretch>
        </p:blipFill>
        <p:spPr>
          <a:xfrm>
            <a:off x="671618" y="8760774"/>
            <a:ext cx="2828306" cy="1313984"/>
          </a:xfrm>
          <a:prstGeom prst="rect">
            <a:avLst/>
          </a:prstGeom>
        </p:spPr>
      </p:pic>
      <p:pic>
        <p:nvPicPr>
          <p:cNvPr id="7" name="Picture 7"/>
          <p:cNvPicPr>
            <a:picLocks noChangeAspect="1"/>
          </p:cNvPicPr>
          <p:nvPr/>
        </p:nvPicPr>
        <p:blipFill>
          <a:blip r:embed="rId4"/>
          <a:srcRect l="1469" r="1469"/>
          <a:stretch>
            <a:fillRect/>
          </a:stretch>
        </p:blipFill>
        <p:spPr>
          <a:xfrm>
            <a:off x="15844507" y="8857815"/>
            <a:ext cx="1771875" cy="1220069"/>
          </a:xfrm>
          <a:prstGeom prst="rect">
            <a:avLst/>
          </a:prstGeom>
        </p:spPr>
      </p:pic>
      <p:sp>
        <p:nvSpPr>
          <p:cNvPr id="10" name="TextBox 10"/>
          <p:cNvSpPr txBox="1"/>
          <p:nvPr/>
        </p:nvSpPr>
        <p:spPr>
          <a:xfrm>
            <a:off x="6661429" y="194023"/>
            <a:ext cx="11366146" cy="531018"/>
          </a:xfrm>
          <a:prstGeom prst="rect">
            <a:avLst/>
          </a:prstGeom>
        </p:spPr>
        <p:txBody>
          <a:bodyPr lIns="0" tIns="0" rIns="0" bIns="0" rtlCol="0" anchor="t">
            <a:spAutoFit/>
          </a:bodyPr>
          <a:lstStyle/>
          <a:p>
            <a:pPr algn="r">
              <a:lnSpc>
                <a:spcPts val="2100"/>
              </a:lnSpc>
            </a:pPr>
            <a:r>
              <a:rPr lang="en-US" sz="1500">
                <a:solidFill>
                  <a:srgbClr val="000000"/>
                </a:solidFill>
                <a:latin typeface="Arimo 1"/>
              </a:rPr>
              <a:t>This project has received funding from the European Union’s Horizon 2020 research and innovation </a:t>
            </a:r>
          </a:p>
          <a:p>
            <a:pPr algn="r">
              <a:lnSpc>
                <a:spcPts val="2100"/>
              </a:lnSpc>
            </a:pPr>
            <a:r>
              <a:rPr lang="en-US" sz="1500">
                <a:solidFill>
                  <a:srgbClr val="000000"/>
                </a:solidFill>
                <a:latin typeface="Arimo 1"/>
              </a:rPr>
              <a:t>programme under the Marie Skłodowska-Curie grant agreement No 956696.</a:t>
            </a:r>
          </a:p>
        </p:txBody>
      </p:sp>
      <p:sp>
        <p:nvSpPr>
          <p:cNvPr id="11" name="AutoShape 7"/>
          <p:cNvSpPr/>
          <p:nvPr/>
        </p:nvSpPr>
        <p:spPr>
          <a:xfrm flipV="1">
            <a:off x="16122575" y="944759"/>
            <a:ext cx="1905000" cy="45719"/>
          </a:xfrm>
          <a:prstGeom prst="rect">
            <a:avLst/>
          </a:prstGeom>
          <a:solidFill>
            <a:schemeClr val="bg1">
              <a:lumMod val="50000"/>
            </a:schemeClr>
          </a:solidFill>
        </p:spPr>
      </p:sp>
      <p:sp>
        <p:nvSpPr>
          <p:cNvPr id="8" name="Rettangolo 7"/>
          <p:cNvSpPr/>
          <p:nvPr/>
        </p:nvSpPr>
        <p:spPr>
          <a:xfrm>
            <a:off x="2171700" y="3352409"/>
            <a:ext cx="11544300" cy="5078313"/>
          </a:xfrm>
          <a:prstGeom prst="rect">
            <a:avLst/>
          </a:prstGeom>
        </p:spPr>
        <p:txBody>
          <a:bodyPr wrap="square">
            <a:spAutoFit/>
          </a:bodyPr>
          <a:lstStyle/>
          <a:p>
            <a:pPr marL="457200" indent="-457200">
              <a:buFont typeface="Arial" panose="020B0604020202020204" pitchFamily="34" charset="0"/>
              <a:buChar char="•"/>
            </a:pPr>
            <a:r>
              <a:rPr lang="it-IT" sz="3600" dirty="0" err="1"/>
              <a:t>Unethical</a:t>
            </a:r>
            <a:r>
              <a:rPr lang="it-IT" sz="3600" dirty="0"/>
              <a:t> </a:t>
            </a:r>
            <a:r>
              <a:rPr lang="it-IT" sz="3600" dirty="0" err="1"/>
              <a:t>concerning</a:t>
            </a:r>
            <a:r>
              <a:rPr lang="it-IT" sz="3600" dirty="0"/>
              <a:t> </a:t>
            </a:r>
            <a:r>
              <a:rPr lang="it-IT" sz="3600" dirty="0" err="1"/>
              <a:t>HRs</a:t>
            </a:r>
            <a:r>
              <a:rPr lang="it-IT" sz="3600" dirty="0"/>
              <a:t>, </a:t>
            </a:r>
            <a:r>
              <a:rPr lang="it-IT" sz="3600" dirty="0" err="1"/>
              <a:t>Workers</a:t>
            </a:r>
            <a:r>
              <a:rPr lang="it-IT" sz="3600" dirty="0"/>
              <a:t>’ </a:t>
            </a:r>
            <a:r>
              <a:rPr lang="it-IT" sz="3600" dirty="0" err="1"/>
              <a:t>rights</a:t>
            </a:r>
            <a:r>
              <a:rPr lang="it-IT" sz="3600" dirty="0"/>
              <a:t> (must be </a:t>
            </a:r>
            <a:r>
              <a:rPr lang="it-IT" sz="3600" dirty="0" err="1"/>
              <a:t>dealt</a:t>
            </a:r>
            <a:r>
              <a:rPr lang="it-IT" sz="3600" dirty="0"/>
              <a:t> w in </a:t>
            </a:r>
            <a:r>
              <a:rPr lang="it-IT" sz="3600" dirty="0" err="1"/>
              <a:t>selection</a:t>
            </a:r>
            <a:r>
              <a:rPr lang="it-IT" sz="3600" dirty="0"/>
              <a:t>)</a:t>
            </a:r>
          </a:p>
          <a:p>
            <a:pPr marL="457200" indent="-457200">
              <a:buFont typeface="Arial" panose="020B0604020202020204" pitchFamily="34" charset="0"/>
              <a:buChar char="•"/>
            </a:pPr>
            <a:r>
              <a:rPr lang="it-IT" sz="3600" dirty="0" err="1"/>
              <a:t>May</a:t>
            </a:r>
            <a:r>
              <a:rPr lang="it-IT" sz="3600" dirty="0"/>
              <a:t> work with some social </a:t>
            </a:r>
            <a:r>
              <a:rPr lang="it-IT" sz="3600" dirty="0" err="1"/>
              <a:t>rights</a:t>
            </a:r>
            <a:r>
              <a:rPr lang="it-IT" sz="3600" dirty="0"/>
              <a:t> (</a:t>
            </a:r>
            <a:r>
              <a:rPr lang="it-IT" sz="3600" dirty="0" err="1"/>
              <a:t>eg</a:t>
            </a:r>
            <a:r>
              <a:rPr lang="it-IT" sz="3600" dirty="0"/>
              <a:t> </a:t>
            </a:r>
            <a:r>
              <a:rPr lang="it-IT" sz="3600" dirty="0" err="1"/>
              <a:t>employment</a:t>
            </a:r>
            <a:r>
              <a:rPr lang="it-IT" sz="3600" dirty="0"/>
              <a:t> of </a:t>
            </a:r>
            <a:r>
              <a:rPr lang="it-IT" sz="3600" dirty="0" err="1"/>
              <a:t>workers</a:t>
            </a:r>
            <a:r>
              <a:rPr lang="it-IT" sz="3600" dirty="0"/>
              <a:t> from </a:t>
            </a:r>
            <a:r>
              <a:rPr lang="it-IT" sz="3600" dirty="0" err="1"/>
              <a:t>disadvantaged</a:t>
            </a:r>
            <a:r>
              <a:rPr lang="it-IT" sz="3600" dirty="0"/>
              <a:t> </a:t>
            </a:r>
            <a:r>
              <a:rPr lang="it-IT" sz="3600" dirty="0" err="1"/>
              <a:t>categories</a:t>
            </a:r>
            <a:r>
              <a:rPr lang="it-IT" sz="3600" dirty="0"/>
              <a:t>), </a:t>
            </a:r>
            <a:r>
              <a:rPr lang="it-IT" sz="3600" dirty="0">
                <a:solidFill>
                  <a:srgbClr val="FF0000"/>
                </a:solidFill>
              </a:rPr>
              <a:t>set </a:t>
            </a:r>
            <a:r>
              <a:rPr lang="it-IT" sz="3600" dirty="0" err="1">
                <a:solidFill>
                  <a:srgbClr val="FF0000"/>
                </a:solidFill>
              </a:rPr>
              <a:t>asides</a:t>
            </a:r>
            <a:r>
              <a:rPr lang="it-IT" sz="3600" dirty="0">
                <a:solidFill>
                  <a:srgbClr val="FF0000"/>
                </a:solidFill>
              </a:rPr>
              <a:t> or </a:t>
            </a:r>
            <a:r>
              <a:rPr lang="it-IT" sz="3600" dirty="0" err="1">
                <a:solidFill>
                  <a:srgbClr val="FF0000"/>
                </a:solidFill>
              </a:rPr>
              <a:t>tie</a:t>
            </a:r>
            <a:r>
              <a:rPr lang="it-IT" sz="3600" dirty="0">
                <a:solidFill>
                  <a:srgbClr val="FF0000"/>
                </a:solidFill>
              </a:rPr>
              <a:t> break </a:t>
            </a:r>
            <a:r>
              <a:rPr lang="it-IT" sz="3600" dirty="0" err="1"/>
              <a:t>usually</a:t>
            </a:r>
            <a:r>
              <a:rPr lang="it-IT" sz="3600" dirty="0"/>
              <a:t> </a:t>
            </a:r>
            <a:r>
              <a:rPr lang="it-IT" sz="3600" dirty="0" err="1"/>
              <a:t>preferred</a:t>
            </a:r>
            <a:endParaRPr lang="it-IT" sz="3600" dirty="0"/>
          </a:p>
          <a:p>
            <a:pPr marL="457200" indent="-457200">
              <a:buFont typeface="Arial" panose="020B0604020202020204" pitchFamily="34" charset="0"/>
              <a:buChar char="•"/>
            </a:pPr>
            <a:r>
              <a:rPr lang="it-IT" sz="3600" dirty="0" err="1"/>
              <a:t>Might</a:t>
            </a:r>
            <a:r>
              <a:rPr lang="it-IT" sz="3600" dirty="0"/>
              <a:t> </a:t>
            </a:r>
            <a:r>
              <a:rPr lang="it-IT" sz="3600" dirty="0" err="1"/>
              <a:t>raise</a:t>
            </a:r>
            <a:r>
              <a:rPr lang="it-IT" sz="3600" dirty="0"/>
              <a:t> </a:t>
            </a:r>
            <a:r>
              <a:rPr lang="it-IT" sz="3600" dirty="0" err="1"/>
              <a:t>ethical</a:t>
            </a:r>
            <a:r>
              <a:rPr lang="it-IT" sz="3600" dirty="0"/>
              <a:t> </a:t>
            </a:r>
            <a:r>
              <a:rPr lang="it-IT" sz="3600" dirty="0" err="1"/>
              <a:t>issues</a:t>
            </a:r>
            <a:r>
              <a:rPr lang="it-IT" sz="3600" dirty="0"/>
              <a:t> </a:t>
            </a:r>
            <a:r>
              <a:rPr lang="it-IT" sz="3600" dirty="0" err="1"/>
              <a:t>concerning</a:t>
            </a:r>
            <a:r>
              <a:rPr lang="it-IT" sz="3600" dirty="0"/>
              <a:t> some </a:t>
            </a:r>
            <a:r>
              <a:rPr lang="it-IT" sz="3600" dirty="0" err="1"/>
              <a:t>environmental</a:t>
            </a:r>
            <a:r>
              <a:rPr lang="it-IT" sz="3600" dirty="0"/>
              <a:t> </a:t>
            </a:r>
            <a:r>
              <a:rPr lang="it-IT" sz="3600" dirty="0" err="1"/>
              <a:t>aspects</a:t>
            </a:r>
            <a:r>
              <a:rPr lang="it-IT" sz="3600" dirty="0"/>
              <a:t>, </a:t>
            </a:r>
            <a:r>
              <a:rPr lang="it-IT" sz="3600" dirty="0" err="1">
                <a:solidFill>
                  <a:srgbClr val="00B050"/>
                </a:solidFill>
              </a:rPr>
              <a:t>offsets</a:t>
            </a:r>
            <a:r>
              <a:rPr lang="it-IT" sz="3600" dirty="0"/>
              <a:t> </a:t>
            </a:r>
            <a:r>
              <a:rPr lang="it-IT" sz="3600" dirty="0" err="1"/>
              <a:t>preferred</a:t>
            </a:r>
            <a:endParaRPr lang="it-IT" sz="3600" dirty="0"/>
          </a:p>
          <a:p>
            <a:pPr marL="457200" indent="-457200">
              <a:buFont typeface="Arial" panose="020B0604020202020204" pitchFamily="34" charset="0"/>
              <a:buChar char="•"/>
            </a:pPr>
            <a:r>
              <a:rPr lang="it-IT" sz="3600" dirty="0"/>
              <a:t>A trend </a:t>
            </a:r>
            <a:r>
              <a:rPr lang="it-IT" sz="3600" dirty="0" err="1"/>
              <a:t>concerning</a:t>
            </a:r>
            <a:r>
              <a:rPr lang="it-IT" sz="3600" dirty="0"/>
              <a:t> for </a:t>
            </a:r>
            <a:r>
              <a:rPr lang="it-IT" sz="3600" dirty="0" err="1"/>
              <a:t>instance</a:t>
            </a:r>
            <a:r>
              <a:rPr lang="it-IT" sz="3600" dirty="0"/>
              <a:t> </a:t>
            </a:r>
            <a:r>
              <a:rPr lang="it-IT" sz="3600" dirty="0" err="1"/>
              <a:t>climate</a:t>
            </a:r>
            <a:r>
              <a:rPr lang="it-IT" sz="3600" dirty="0"/>
              <a:t>/</a:t>
            </a:r>
            <a:r>
              <a:rPr lang="it-IT" sz="3600" dirty="0" err="1"/>
              <a:t>pollution</a:t>
            </a:r>
            <a:endParaRPr lang="it-IT" sz="3600" dirty="0"/>
          </a:p>
          <a:p>
            <a:pPr marL="457200" indent="-457200">
              <a:buFont typeface="Arial" panose="020B0604020202020204" pitchFamily="34" charset="0"/>
              <a:buChar char="•"/>
            </a:pPr>
            <a:r>
              <a:rPr lang="it-IT" sz="3600" dirty="0"/>
              <a:t>BUT </a:t>
            </a:r>
            <a:r>
              <a:rPr lang="it-IT" sz="3600" dirty="0" err="1"/>
              <a:t>amend</a:t>
            </a:r>
            <a:r>
              <a:rPr lang="it-IT" sz="3600" dirty="0"/>
              <a:t>. to </a:t>
            </a:r>
            <a:r>
              <a:rPr lang="it-IT" sz="3600" dirty="0" err="1"/>
              <a:t>Clean</a:t>
            </a:r>
            <a:r>
              <a:rPr lang="it-IT" sz="3600" dirty="0"/>
              <a:t> </a:t>
            </a:r>
            <a:r>
              <a:rPr lang="it-IT" sz="3600" dirty="0" err="1"/>
              <a:t>Vehicles</a:t>
            </a:r>
            <a:r>
              <a:rPr lang="it-IT" sz="3600" dirty="0"/>
              <a:t> Directive</a:t>
            </a:r>
          </a:p>
        </p:txBody>
      </p:sp>
    </p:spTree>
    <p:extLst>
      <p:ext uri="{BB962C8B-B14F-4D97-AF65-F5344CB8AC3E}">
        <p14:creationId xmlns:p14="http://schemas.microsoft.com/office/powerpoint/2010/main" val="25370036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0"/>
            <a:ext cx="406854" cy="10287000"/>
          </a:xfrm>
          <a:prstGeom prst="rect">
            <a:avLst/>
          </a:prstGeom>
          <a:solidFill>
            <a:srgbClr val="AF3A07"/>
          </a:solidFill>
        </p:spPr>
      </p:sp>
      <p:sp>
        <p:nvSpPr>
          <p:cNvPr id="3" name="TextBox 3"/>
          <p:cNvSpPr txBox="1"/>
          <p:nvPr/>
        </p:nvSpPr>
        <p:spPr>
          <a:xfrm>
            <a:off x="914400" y="0"/>
            <a:ext cx="7162800" cy="1384995"/>
          </a:xfrm>
          <a:prstGeom prst="rect">
            <a:avLst/>
          </a:prstGeom>
        </p:spPr>
        <p:txBody>
          <a:bodyPr wrap="square" lIns="0" tIns="0" rIns="0" bIns="0" rtlCol="0" anchor="t">
            <a:spAutoFit/>
          </a:bodyPr>
          <a:lstStyle/>
          <a:p>
            <a:pPr>
              <a:lnSpc>
                <a:spcPts val="10800"/>
              </a:lnSpc>
            </a:pPr>
            <a:r>
              <a:rPr lang="en-US" sz="9000" dirty="0">
                <a:solidFill>
                  <a:srgbClr val="000000"/>
                </a:solidFill>
                <a:latin typeface="Telegraf Bold"/>
              </a:rPr>
              <a:t>LABELS</a:t>
            </a:r>
          </a:p>
        </p:txBody>
      </p:sp>
      <p:sp>
        <p:nvSpPr>
          <p:cNvPr id="4" name="TextBox 4"/>
          <p:cNvSpPr txBox="1"/>
          <p:nvPr/>
        </p:nvSpPr>
        <p:spPr>
          <a:xfrm>
            <a:off x="1447800" y="1943100"/>
            <a:ext cx="14674775" cy="4308872"/>
          </a:xfrm>
          <a:prstGeom prst="rect">
            <a:avLst/>
          </a:prstGeom>
        </p:spPr>
        <p:txBody>
          <a:bodyPr wrap="square" lIns="0" tIns="0" rIns="0" bIns="0" rtlCol="0" anchor="t">
            <a:spAutoFit/>
          </a:bodyPr>
          <a:lstStyle/>
          <a:p>
            <a:pPr marL="571500" indent="-571500">
              <a:buFont typeface="Arial" panose="020B0604020202020204" pitchFamily="34" charset="0"/>
              <a:buChar char="•"/>
            </a:pPr>
            <a:r>
              <a:rPr lang="it-IT" sz="4000" dirty="0" err="1"/>
              <a:t>Possibility</a:t>
            </a:r>
            <a:r>
              <a:rPr lang="it-IT" sz="4000" dirty="0"/>
              <a:t> to </a:t>
            </a:r>
            <a:r>
              <a:rPr lang="it-IT" sz="4000" dirty="0" err="1"/>
              <a:t>refer</a:t>
            </a:r>
            <a:r>
              <a:rPr lang="it-IT" sz="4000" dirty="0"/>
              <a:t> to </a:t>
            </a:r>
            <a:r>
              <a:rPr lang="it-IT" sz="4000" dirty="0" err="1"/>
              <a:t>specific</a:t>
            </a:r>
            <a:r>
              <a:rPr lang="it-IT" sz="4000" dirty="0"/>
              <a:t> </a:t>
            </a:r>
            <a:r>
              <a:rPr lang="it-IT" sz="4000" dirty="0" err="1"/>
              <a:t>labels</a:t>
            </a:r>
            <a:r>
              <a:rPr lang="it-IT" sz="4000" dirty="0"/>
              <a:t> BUT</a:t>
            </a:r>
          </a:p>
          <a:p>
            <a:pPr marL="571500" indent="-571500">
              <a:buFont typeface="Arial" panose="020B0604020202020204" pitchFamily="34" charset="0"/>
              <a:buChar char="•"/>
            </a:pPr>
            <a:r>
              <a:rPr lang="it-IT" sz="4000" u="sng" dirty="0" err="1"/>
              <a:t>Only</a:t>
            </a:r>
            <a:r>
              <a:rPr lang="it-IT" sz="4000" u="sng" dirty="0"/>
              <a:t> </a:t>
            </a:r>
            <a:r>
              <a:rPr lang="it-IT" sz="4000" u="sng" dirty="0" err="1"/>
              <a:t>if</a:t>
            </a:r>
            <a:r>
              <a:rPr lang="it-IT" sz="4000" u="sng" dirty="0"/>
              <a:t> </a:t>
            </a:r>
            <a:r>
              <a:rPr lang="it-IT" sz="4000" dirty="0" err="1"/>
              <a:t>requirements</a:t>
            </a:r>
            <a:r>
              <a:rPr lang="it-IT" sz="4000" dirty="0"/>
              <a:t> </a:t>
            </a:r>
            <a:r>
              <a:rPr lang="it-IT" sz="4000" dirty="0" err="1"/>
              <a:t>linked</a:t>
            </a:r>
            <a:r>
              <a:rPr lang="it-IT" sz="4000" dirty="0"/>
              <a:t> to the </a:t>
            </a:r>
            <a:r>
              <a:rPr lang="it-IT" sz="4000" dirty="0" err="1"/>
              <a:t>subject</a:t>
            </a:r>
            <a:r>
              <a:rPr lang="it-IT" sz="4000" dirty="0"/>
              <a:t> </a:t>
            </a:r>
            <a:r>
              <a:rPr lang="it-IT" sz="4000" dirty="0" err="1"/>
              <a:t>matter</a:t>
            </a:r>
            <a:r>
              <a:rPr lang="it-IT" sz="4000" dirty="0"/>
              <a:t> (</a:t>
            </a:r>
            <a:r>
              <a:rPr lang="it-IT" sz="4000" dirty="0" err="1"/>
              <a:t>eg</a:t>
            </a:r>
            <a:r>
              <a:rPr lang="it-IT" sz="4000" dirty="0"/>
              <a:t> no CSR)</a:t>
            </a:r>
          </a:p>
          <a:p>
            <a:pPr marL="571500" indent="-571500">
              <a:buFont typeface="Arial" panose="020B0604020202020204" pitchFamily="34" charset="0"/>
              <a:buChar char="•"/>
            </a:pPr>
            <a:r>
              <a:rPr lang="it-IT" sz="4000" dirty="0" err="1"/>
              <a:t>If</a:t>
            </a:r>
            <a:r>
              <a:rPr lang="it-IT" sz="4000" dirty="0"/>
              <a:t> </a:t>
            </a:r>
            <a:r>
              <a:rPr lang="it-IT" sz="4000" dirty="0" err="1"/>
              <a:t>not</a:t>
            </a:r>
            <a:r>
              <a:rPr lang="it-IT" sz="4000" dirty="0"/>
              <a:t>, </a:t>
            </a:r>
            <a:r>
              <a:rPr lang="en-US" sz="4000" dirty="0"/>
              <a:t>indicate which label requirements are referred to</a:t>
            </a:r>
          </a:p>
          <a:p>
            <a:pPr marL="571500" indent="-571500">
              <a:buFont typeface="Arial" panose="020B0604020202020204" pitchFamily="34" charset="0"/>
              <a:buChar char="•"/>
            </a:pPr>
            <a:r>
              <a:rPr lang="en-US" sz="4000" dirty="0"/>
              <a:t>When a tenderer had demonstrably no possibility of obtaining the label within the relevant time limits for reasons that are not attributable to him/her, other appropriate means of proof shall be accepted</a:t>
            </a:r>
            <a:endParaRPr lang="it-IT" sz="4000" dirty="0"/>
          </a:p>
        </p:txBody>
      </p:sp>
      <p:pic>
        <p:nvPicPr>
          <p:cNvPr id="5"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29847" y="8760774"/>
            <a:ext cx="2828306" cy="1414152"/>
          </a:xfrm>
          <a:prstGeom prst="rect">
            <a:avLst/>
          </a:prstGeom>
        </p:spPr>
      </p:pic>
      <p:pic>
        <p:nvPicPr>
          <p:cNvPr id="6" name="Picture 6"/>
          <p:cNvPicPr>
            <a:picLocks noChangeAspect="1"/>
          </p:cNvPicPr>
          <p:nvPr/>
        </p:nvPicPr>
        <p:blipFill>
          <a:blip r:embed="rId3"/>
          <a:srcRect/>
          <a:stretch>
            <a:fillRect/>
          </a:stretch>
        </p:blipFill>
        <p:spPr>
          <a:xfrm>
            <a:off x="671618" y="8760774"/>
            <a:ext cx="2828306" cy="1313984"/>
          </a:xfrm>
          <a:prstGeom prst="rect">
            <a:avLst/>
          </a:prstGeom>
        </p:spPr>
      </p:pic>
      <p:pic>
        <p:nvPicPr>
          <p:cNvPr id="7" name="Picture 7"/>
          <p:cNvPicPr>
            <a:picLocks noChangeAspect="1"/>
          </p:cNvPicPr>
          <p:nvPr/>
        </p:nvPicPr>
        <p:blipFill>
          <a:blip r:embed="rId4"/>
          <a:srcRect l="1469" r="1469"/>
          <a:stretch>
            <a:fillRect/>
          </a:stretch>
        </p:blipFill>
        <p:spPr>
          <a:xfrm>
            <a:off x="15738685" y="8854689"/>
            <a:ext cx="1771875" cy="1220069"/>
          </a:xfrm>
          <a:prstGeom prst="rect">
            <a:avLst/>
          </a:prstGeom>
        </p:spPr>
      </p:pic>
      <p:sp>
        <p:nvSpPr>
          <p:cNvPr id="10" name="TextBox 10"/>
          <p:cNvSpPr txBox="1"/>
          <p:nvPr/>
        </p:nvSpPr>
        <p:spPr>
          <a:xfrm>
            <a:off x="6661429" y="194023"/>
            <a:ext cx="11366146" cy="531018"/>
          </a:xfrm>
          <a:prstGeom prst="rect">
            <a:avLst/>
          </a:prstGeom>
        </p:spPr>
        <p:txBody>
          <a:bodyPr lIns="0" tIns="0" rIns="0" bIns="0" rtlCol="0" anchor="t">
            <a:spAutoFit/>
          </a:bodyPr>
          <a:lstStyle/>
          <a:p>
            <a:pPr algn="r">
              <a:lnSpc>
                <a:spcPts val="2100"/>
              </a:lnSpc>
            </a:pPr>
            <a:r>
              <a:rPr lang="en-US" sz="1500">
                <a:solidFill>
                  <a:srgbClr val="000000"/>
                </a:solidFill>
                <a:latin typeface="Arimo 1"/>
              </a:rPr>
              <a:t>This project has received funding from the European Union’s Horizon 2020 research and innovation </a:t>
            </a:r>
          </a:p>
          <a:p>
            <a:pPr algn="r">
              <a:lnSpc>
                <a:spcPts val="2100"/>
              </a:lnSpc>
            </a:pPr>
            <a:r>
              <a:rPr lang="en-US" sz="1500">
                <a:solidFill>
                  <a:srgbClr val="000000"/>
                </a:solidFill>
                <a:latin typeface="Arimo 1"/>
              </a:rPr>
              <a:t>programme under the Marie Skłodowska-Curie grant agreement No 956696.</a:t>
            </a:r>
          </a:p>
        </p:txBody>
      </p:sp>
      <p:sp>
        <p:nvSpPr>
          <p:cNvPr id="11" name="AutoShape 7"/>
          <p:cNvSpPr/>
          <p:nvPr/>
        </p:nvSpPr>
        <p:spPr>
          <a:xfrm flipV="1">
            <a:off x="16122575" y="944759"/>
            <a:ext cx="1905000" cy="45719"/>
          </a:xfrm>
          <a:prstGeom prst="rect">
            <a:avLst/>
          </a:prstGeom>
          <a:solidFill>
            <a:schemeClr val="bg1">
              <a:lumMod val="50000"/>
            </a:schemeClr>
          </a:solidFill>
        </p:spPr>
      </p:sp>
      <p:pic>
        <p:nvPicPr>
          <p:cNvPr id="12" name="Immagin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53000" y="5738268"/>
            <a:ext cx="9187924" cy="3116421"/>
          </a:xfrm>
          <a:prstGeom prst="rect">
            <a:avLst/>
          </a:prstGeom>
        </p:spPr>
      </p:pic>
    </p:spTree>
    <p:extLst>
      <p:ext uri="{BB962C8B-B14F-4D97-AF65-F5344CB8AC3E}">
        <p14:creationId xmlns:p14="http://schemas.microsoft.com/office/powerpoint/2010/main" val="8013130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l"/>
            <a:r>
              <a:rPr lang="it-IT" dirty="0"/>
              <a:t>PROS/CAVEATS</a:t>
            </a:r>
          </a:p>
        </p:txBody>
      </p:sp>
      <p:sp>
        <p:nvSpPr>
          <p:cNvPr id="3" name="Segnaposto contenuto 2"/>
          <p:cNvSpPr>
            <a:spLocks noGrp="1"/>
          </p:cNvSpPr>
          <p:nvPr>
            <p:ph sz="quarter" idx="13"/>
          </p:nvPr>
        </p:nvSpPr>
        <p:spPr>
          <a:xfrm>
            <a:off x="1371600" y="2628900"/>
            <a:ext cx="7664389" cy="6629400"/>
          </a:xfrm>
        </p:spPr>
        <p:txBody>
          <a:bodyPr>
            <a:normAutofit/>
          </a:bodyPr>
          <a:lstStyle/>
          <a:p>
            <a:r>
              <a:rPr lang="it-IT" sz="4200" dirty="0" err="1"/>
              <a:t>Objective</a:t>
            </a:r>
            <a:r>
              <a:rPr lang="it-IT" sz="4200" dirty="0"/>
              <a:t> </a:t>
            </a:r>
            <a:r>
              <a:rPr lang="it-IT" sz="4200" dirty="0" err="1"/>
              <a:t>requirements</a:t>
            </a:r>
            <a:r>
              <a:rPr lang="it-IT" sz="4200" dirty="0"/>
              <a:t> </a:t>
            </a:r>
            <a:r>
              <a:rPr lang="it-IT" sz="4200" dirty="0" err="1"/>
              <a:t>verified</a:t>
            </a:r>
            <a:r>
              <a:rPr lang="it-IT" sz="4200" dirty="0"/>
              <a:t> by </a:t>
            </a:r>
            <a:r>
              <a:rPr lang="it-IT" sz="4200" dirty="0" err="1"/>
              <a:t>third</a:t>
            </a:r>
            <a:r>
              <a:rPr lang="it-IT" sz="4200" dirty="0"/>
              <a:t> parties (private </a:t>
            </a:r>
            <a:r>
              <a:rPr lang="it-IT" sz="4200" dirty="0" err="1"/>
              <a:t>labels</a:t>
            </a:r>
            <a:r>
              <a:rPr lang="it-IT" sz="4200" dirty="0"/>
              <a:t> </a:t>
            </a:r>
            <a:r>
              <a:rPr lang="it-IT" sz="4200" dirty="0" err="1"/>
              <a:t>can’t</a:t>
            </a:r>
            <a:r>
              <a:rPr lang="it-IT" sz="4200" dirty="0"/>
              <a:t> be </a:t>
            </a:r>
            <a:r>
              <a:rPr lang="it-IT" sz="4200" dirty="0" err="1"/>
              <a:t>considered</a:t>
            </a:r>
            <a:r>
              <a:rPr lang="it-IT" sz="4200" dirty="0"/>
              <a:t>)</a:t>
            </a:r>
          </a:p>
          <a:p>
            <a:r>
              <a:rPr lang="it-IT" sz="4200" dirty="0" err="1"/>
              <a:t>May</a:t>
            </a:r>
            <a:r>
              <a:rPr lang="it-IT" sz="4200" dirty="0"/>
              <a:t> </a:t>
            </a:r>
            <a:r>
              <a:rPr lang="it-IT" sz="4200" dirty="0" err="1"/>
              <a:t>make</a:t>
            </a:r>
            <a:r>
              <a:rPr lang="it-IT" sz="4200" dirty="0"/>
              <a:t> the </a:t>
            </a:r>
            <a:r>
              <a:rPr lang="it-IT" sz="4200" dirty="0" err="1"/>
              <a:t>procurer</a:t>
            </a:r>
            <a:r>
              <a:rPr lang="it-IT" sz="4200" dirty="0"/>
              <a:t>’ life </a:t>
            </a:r>
            <a:r>
              <a:rPr lang="it-IT" sz="4200" dirty="0" err="1"/>
              <a:t>easier</a:t>
            </a:r>
            <a:endParaRPr lang="it-IT" sz="4200" dirty="0"/>
          </a:p>
          <a:p>
            <a:r>
              <a:rPr lang="it-IT" sz="4200" dirty="0" err="1"/>
              <a:t>Costs</a:t>
            </a:r>
            <a:r>
              <a:rPr lang="it-IT" sz="4200" dirty="0"/>
              <a:t> for </a:t>
            </a:r>
            <a:r>
              <a:rPr lang="it-IT" sz="4200" dirty="0" err="1"/>
              <a:t>EOs</a:t>
            </a:r>
            <a:endParaRPr lang="it-IT" sz="4200" dirty="0"/>
          </a:p>
          <a:p>
            <a:r>
              <a:rPr lang="it-IT" sz="4200" dirty="0" err="1"/>
              <a:t>Multitude</a:t>
            </a:r>
            <a:r>
              <a:rPr lang="it-IT" sz="4200" dirty="0"/>
              <a:t> of </a:t>
            </a:r>
            <a:r>
              <a:rPr lang="it-IT" sz="4200" dirty="0" err="1"/>
              <a:t>labels</a:t>
            </a:r>
            <a:r>
              <a:rPr lang="it-IT" sz="4200" dirty="0"/>
              <a:t>:</a:t>
            </a:r>
          </a:p>
          <a:p>
            <a:endParaRPr lang="it-IT" dirty="0"/>
          </a:p>
        </p:txBody>
      </p:sp>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35989" y="413363"/>
            <a:ext cx="8109011" cy="8940129"/>
          </a:xfrm>
          <a:prstGeom prst="rect">
            <a:avLst/>
          </a:prstGeom>
        </p:spPr>
      </p:pic>
    </p:spTree>
    <p:extLst>
      <p:ext uri="{BB962C8B-B14F-4D97-AF65-F5344CB8AC3E}">
        <p14:creationId xmlns:p14="http://schemas.microsoft.com/office/powerpoint/2010/main" val="2196922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0"/>
            <a:ext cx="406854" cy="10287000"/>
          </a:xfrm>
          <a:prstGeom prst="rect">
            <a:avLst/>
          </a:prstGeom>
          <a:solidFill>
            <a:srgbClr val="F5DF4D"/>
          </a:solidFill>
        </p:spPr>
      </p:sp>
      <p:sp>
        <p:nvSpPr>
          <p:cNvPr id="3" name="TextBox 3"/>
          <p:cNvSpPr txBox="1"/>
          <p:nvPr/>
        </p:nvSpPr>
        <p:spPr>
          <a:xfrm>
            <a:off x="1371600" y="419100"/>
            <a:ext cx="6358247" cy="1384995"/>
          </a:xfrm>
          <a:prstGeom prst="rect">
            <a:avLst/>
          </a:prstGeom>
        </p:spPr>
        <p:txBody>
          <a:bodyPr wrap="square" lIns="0" tIns="0" rIns="0" bIns="0" rtlCol="0" anchor="t">
            <a:spAutoFit/>
          </a:bodyPr>
          <a:lstStyle/>
          <a:p>
            <a:pPr>
              <a:lnSpc>
                <a:spcPts val="10800"/>
              </a:lnSpc>
            </a:pPr>
            <a:r>
              <a:rPr lang="en-US" sz="5400" dirty="0">
                <a:solidFill>
                  <a:srgbClr val="000000"/>
                </a:solidFill>
                <a:latin typeface="Telegraf Bold"/>
              </a:rPr>
              <a:t>GPP Criteria</a:t>
            </a:r>
          </a:p>
        </p:txBody>
      </p:sp>
      <p:pic>
        <p:nvPicPr>
          <p:cNvPr id="5"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29847" y="8710689"/>
            <a:ext cx="2828306" cy="1414152"/>
          </a:xfrm>
          <a:prstGeom prst="rect">
            <a:avLst/>
          </a:prstGeom>
        </p:spPr>
      </p:pic>
      <p:pic>
        <p:nvPicPr>
          <p:cNvPr id="6" name="Picture 6"/>
          <p:cNvPicPr>
            <a:picLocks noChangeAspect="1"/>
          </p:cNvPicPr>
          <p:nvPr/>
        </p:nvPicPr>
        <p:blipFill>
          <a:blip r:embed="rId3"/>
          <a:srcRect/>
          <a:stretch>
            <a:fillRect/>
          </a:stretch>
        </p:blipFill>
        <p:spPr>
          <a:xfrm>
            <a:off x="671618" y="8760774"/>
            <a:ext cx="2828306" cy="1313984"/>
          </a:xfrm>
          <a:prstGeom prst="rect">
            <a:avLst/>
          </a:prstGeom>
        </p:spPr>
      </p:pic>
      <p:pic>
        <p:nvPicPr>
          <p:cNvPr id="7" name="Picture 7"/>
          <p:cNvPicPr>
            <a:picLocks noChangeAspect="1"/>
          </p:cNvPicPr>
          <p:nvPr/>
        </p:nvPicPr>
        <p:blipFill>
          <a:blip r:embed="rId4"/>
          <a:srcRect l="1469" r="1469"/>
          <a:stretch>
            <a:fillRect/>
          </a:stretch>
        </p:blipFill>
        <p:spPr>
          <a:xfrm>
            <a:off x="15844507" y="8857815"/>
            <a:ext cx="1771875" cy="1220069"/>
          </a:xfrm>
          <a:prstGeom prst="rect">
            <a:avLst/>
          </a:prstGeom>
        </p:spPr>
      </p:pic>
      <p:sp>
        <p:nvSpPr>
          <p:cNvPr id="10" name="TextBox 10"/>
          <p:cNvSpPr txBox="1"/>
          <p:nvPr/>
        </p:nvSpPr>
        <p:spPr>
          <a:xfrm>
            <a:off x="6661429" y="194023"/>
            <a:ext cx="11366146" cy="531018"/>
          </a:xfrm>
          <a:prstGeom prst="rect">
            <a:avLst/>
          </a:prstGeom>
        </p:spPr>
        <p:txBody>
          <a:bodyPr lIns="0" tIns="0" rIns="0" bIns="0" rtlCol="0" anchor="t">
            <a:spAutoFit/>
          </a:bodyPr>
          <a:lstStyle/>
          <a:p>
            <a:pPr algn="r">
              <a:lnSpc>
                <a:spcPts val="2100"/>
              </a:lnSpc>
            </a:pPr>
            <a:r>
              <a:rPr lang="en-US" sz="1500">
                <a:solidFill>
                  <a:srgbClr val="000000"/>
                </a:solidFill>
                <a:latin typeface="Arimo 1"/>
              </a:rPr>
              <a:t>This project has received funding from the European Union’s Horizon 2020 research and innovation </a:t>
            </a:r>
          </a:p>
          <a:p>
            <a:pPr algn="r">
              <a:lnSpc>
                <a:spcPts val="2100"/>
              </a:lnSpc>
            </a:pPr>
            <a:r>
              <a:rPr lang="en-US" sz="1500">
                <a:solidFill>
                  <a:srgbClr val="000000"/>
                </a:solidFill>
                <a:latin typeface="Arimo 1"/>
              </a:rPr>
              <a:t>programme under the Marie Skłodowska-Curie grant agreement No 956696.</a:t>
            </a:r>
          </a:p>
        </p:txBody>
      </p:sp>
      <p:sp>
        <p:nvSpPr>
          <p:cNvPr id="13" name="AutoShape 7"/>
          <p:cNvSpPr/>
          <p:nvPr/>
        </p:nvSpPr>
        <p:spPr>
          <a:xfrm flipV="1">
            <a:off x="16122575" y="944759"/>
            <a:ext cx="1905000" cy="45719"/>
          </a:xfrm>
          <a:prstGeom prst="rect">
            <a:avLst/>
          </a:prstGeom>
          <a:solidFill>
            <a:schemeClr val="bg1">
              <a:lumMod val="50000"/>
            </a:schemeClr>
          </a:solidFill>
        </p:spPr>
      </p:sp>
      <p:sp>
        <p:nvSpPr>
          <p:cNvPr id="4" name="Rettangolo 3"/>
          <p:cNvSpPr/>
          <p:nvPr/>
        </p:nvSpPr>
        <p:spPr>
          <a:xfrm>
            <a:off x="990600" y="1804095"/>
            <a:ext cx="9829800" cy="7109639"/>
          </a:xfrm>
          <a:prstGeom prst="rect">
            <a:avLst/>
          </a:prstGeom>
        </p:spPr>
        <p:txBody>
          <a:bodyPr wrap="square">
            <a:spAutoFit/>
          </a:bodyPr>
          <a:lstStyle/>
          <a:p>
            <a:pPr marL="571500" indent="-571500">
              <a:buFont typeface="Arial" panose="020B0604020202020204" pitchFamily="34" charset="0"/>
              <a:buChar char="•"/>
            </a:pPr>
            <a:r>
              <a:rPr lang="en-US" sz="3600" dirty="0"/>
              <a:t>Core criteria: designed to allow for easy application of GPP, focusing on the key area(s) of environmental performance of a product and aimed at keeping </a:t>
            </a:r>
            <a:r>
              <a:rPr lang="en-US" sz="3600" u="sng" dirty="0"/>
              <a:t>administrative costs </a:t>
            </a:r>
            <a:r>
              <a:rPr lang="en-US" sz="3600" dirty="0"/>
              <a:t>for companies to a minimum.</a:t>
            </a:r>
          </a:p>
          <a:p>
            <a:pPr marL="571500" indent="-571500">
              <a:buFont typeface="Arial" panose="020B0604020202020204" pitchFamily="34" charset="0"/>
              <a:buChar char="•"/>
            </a:pPr>
            <a:r>
              <a:rPr lang="en-US" sz="3600" dirty="0"/>
              <a:t>Comprehensive criteria: take into account more aspects or higher levels of environmental performance, for use by authorities that want to go further in supporting environmental and innovation goals.</a:t>
            </a:r>
          </a:p>
          <a:p>
            <a:r>
              <a:rPr lang="it-IT" sz="3200" dirty="0"/>
              <a:t> https://ec.europa.eu/environment/gpp/eu_gpp_criteria_en.htm</a:t>
            </a:r>
          </a:p>
        </p:txBody>
      </p:sp>
      <p:pic>
        <p:nvPicPr>
          <p:cNvPr id="11" name="Immagin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850187" y="1409700"/>
            <a:ext cx="4913814" cy="7055733"/>
          </a:xfrm>
          <a:prstGeom prst="rect">
            <a:avLst/>
          </a:prstGeom>
        </p:spPr>
      </p:pic>
    </p:spTree>
    <p:extLst>
      <p:ext uri="{BB962C8B-B14F-4D97-AF65-F5344CB8AC3E}">
        <p14:creationId xmlns:p14="http://schemas.microsoft.com/office/powerpoint/2010/main" val="30830663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0"/>
            <a:ext cx="406854" cy="10287000"/>
          </a:xfrm>
          <a:prstGeom prst="rect">
            <a:avLst/>
          </a:prstGeom>
          <a:solidFill>
            <a:srgbClr val="F5DF4D"/>
          </a:solidFill>
        </p:spPr>
      </p:sp>
      <p:sp>
        <p:nvSpPr>
          <p:cNvPr id="3" name="TextBox 3"/>
          <p:cNvSpPr txBox="1"/>
          <p:nvPr/>
        </p:nvSpPr>
        <p:spPr>
          <a:xfrm>
            <a:off x="2171700" y="1306376"/>
            <a:ext cx="14486478" cy="1241878"/>
          </a:xfrm>
          <a:prstGeom prst="rect">
            <a:avLst/>
          </a:prstGeom>
        </p:spPr>
        <p:txBody>
          <a:bodyPr lIns="0" tIns="0" rIns="0" bIns="0" rtlCol="0" anchor="t">
            <a:spAutoFit/>
          </a:bodyPr>
          <a:lstStyle/>
          <a:p>
            <a:pPr>
              <a:lnSpc>
                <a:spcPts val="10800"/>
              </a:lnSpc>
            </a:pPr>
            <a:r>
              <a:rPr lang="en-US" sz="5400" b="1" dirty="0">
                <a:solidFill>
                  <a:srgbClr val="000000"/>
                </a:solidFill>
                <a:latin typeface="Telegraf"/>
              </a:rPr>
              <a:t>The European Green Deal</a:t>
            </a:r>
            <a:endParaRPr lang="en-US" sz="5400" b="1" dirty="0">
              <a:solidFill>
                <a:srgbClr val="000000"/>
              </a:solidFill>
              <a:latin typeface="Telegraf Bold"/>
            </a:endParaRPr>
          </a:p>
        </p:txBody>
      </p:sp>
      <p:pic>
        <p:nvPicPr>
          <p:cNvPr id="5"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29847" y="8710689"/>
            <a:ext cx="2828306" cy="1414152"/>
          </a:xfrm>
          <a:prstGeom prst="rect">
            <a:avLst/>
          </a:prstGeom>
        </p:spPr>
      </p:pic>
      <p:pic>
        <p:nvPicPr>
          <p:cNvPr id="6" name="Picture 6"/>
          <p:cNvPicPr>
            <a:picLocks noChangeAspect="1"/>
          </p:cNvPicPr>
          <p:nvPr/>
        </p:nvPicPr>
        <p:blipFill>
          <a:blip r:embed="rId3"/>
          <a:srcRect/>
          <a:stretch>
            <a:fillRect/>
          </a:stretch>
        </p:blipFill>
        <p:spPr>
          <a:xfrm>
            <a:off x="671618" y="8760774"/>
            <a:ext cx="2828306" cy="1313984"/>
          </a:xfrm>
          <a:prstGeom prst="rect">
            <a:avLst/>
          </a:prstGeom>
        </p:spPr>
      </p:pic>
      <p:pic>
        <p:nvPicPr>
          <p:cNvPr id="7" name="Picture 7"/>
          <p:cNvPicPr>
            <a:picLocks noChangeAspect="1"/>
          </p:cNvPicPr>
          <p:nvPr/>
        </p:nvPicPr>
        <p:blipFill>
          <a:blip r:embed="rId4"/>
          <a:srcRect l="1469" r="1469"/>
          <a:stretch>
            <a:fillRect/>
          </a:stretch>
        </p:blipFill>
        <p:spPr>
          <a:xfrm>
            <a:off x="15844507" y="8857815"/>
            <a:ext cx="1771875" cy="1220069"/>
          </a:xfrm>
          <a:prstGeom prst="rect">
            <a:avLst/>
          </a:prstGeom>
        </p:spPr>
      </p:pic>
      <p:sp>
        <p:nvSpPr>
          <p:cNvPr id="10" name="TextBox 10"/>
          <p:cNvSpPr txBox="1"/>
          <p:nvPr/>
        </p:nvSpPr>
        <p:spPr>
          <a:xfrm>
            <a:off x="6661429" y="194023"/>
            <a:ext cx="11366146" cy="531018"/>
          </a:xfrm>
          <a:prstGeom prst="rect">
            <a:avLst/>
          </a:prstGeom>
        </p:spPr>
        <p:txBody>
          <a:bodyPr lIns="0" tIns="0" rIns="0" bIns="0" rtlCol="0" anchor="t">
            <a:spAutoFit/>
          </a:bodyPr>
          <a:lstStyle/>
          <a:p>
            <a:pPr algn="r">
              <a:lnSpc>
                <a:spcPts val="2100"/>
              </a:lnSpc>
            </a:pPr>
            <a:r>
              <a:rPr lang="en-US" sz="1500">
                <a:solidFill>
                  <a:srgbClr val="000000"/>
                </a:solidFill>
                <a:latin typeface="Arimo 1"/>
              </a:rPr>
              <a:t>This project has received funding from the European Union’s Horizon 2020 research and innovation </a:t>
            </a:r>
          </a:p>
          <a:p>
            <a:pPr algn="r">
              <a:lnSpc>
                <a:spcPts val="2100"/>
              </a:lnSpc>
            </a:pPr>
            <a:r>
              <a:rPr lang="en-US" sz="1500">
                <a:solidFill>
                  <a:srgbClr val="000000"/>
                </a:solidFill>
                <a:latin typeface="Arimo 1"/>
              </a:rPr>
              <a:t>programme under the Marie Skłodowska-Curie grant agreement No 956696.</a:t>
            </a:r>
          </a:p>
        </p:txBody>
      </p:sp>
      <p:sp>
        <p:nvSpPr>
          <p:cNvPr id="13" name="AutoShape 7"/>
          <p:cNvSpPr/>
          <p:nvPr/>
        </p:nvSpPr>
        <p:spPr>
          <a:xfrm flipV="1">
            <a:off x="16122575" y="944759"/>
            <a:ext cx="1905000" cy="45719"/>
          </a:xfrm>
          <a:prstGeom prst="rect">
            <a:avLst/>
          </a:prstGeom>
          <a:solidFill>
            <a:schemeClr val="bg1">
              <a:lumMod val="50000"/>
            </a:schemeClr>
          </a:solidFill>
        </p:spPr>
      </p:sp>
      <p:sp>
        <p:nvSpPr>
          <p:cNvPr id="4" name="Rettangolo 3"/>
          <p:cNvSpPr/>
          <p:nvPr/>
        </p:nvSpPr>
        <p:spPr>
          <a:xfrm>
            <a:off x="1066800" y="3543300"/>
            <a:ext cx="29986339" cy="4708981"/>
          </a:xfrm>
          <a:prstGeom prst="rect">
            <a:avLst/>
          </a:prstGeom>
        </p:spPr>
        <p:txBody>
          <a:bodyPr wrap="square">
            <a:spAutoFit/>
          </a:bodyPr>
          <a:lstStyle/>
          <a:p>
            <a:pPr marL="857250" indent="-857250">
              <a:buFont typeface="Arial" panose="020B0604020202020204" pitchFamily="34" charset="0"/>
              <a:buChar char="•"/>
            </a:pPr>
            <a:r>
              <a:rPr lang="en-US" sz="4400" dirty="0">
                <a:solidFill>
                  <a:srgbClr val="00B050"/>
                </a:solidFill>
                <a:latin typeface="Telegraf"/>
              </a:rPr>
              <a:t>Lot of emphasis on procurement</a:t>
            </a:r>
          </a:p>
          <a:p>
            <a:pPr marL="857250" indent="-857250">
              <a:buFont typeface="Arial" panose="020B0604020202020204" pitchFamily="34" charset="0"/>
              <a:buChar char="•"/>
            </a:pPr>
            <a:endParaRPr lang="en-US" sz="4400" dirty="0">
              <a:solidFill>
                <a:srgbClr val="00B050"/>
              </a:solidFill>
              <a:latin typeface="Telegraf"/>
            </a:endParaRPr>
          </a:p>
          <a:p>
            <a:pPr marL="857250" indent="-857250">
              <a:buFont typeface="Arial" panose="020B0604020202020204" pitchFamily="34" charset="0"/>
              <a:buChar char="•"/>
            </a:pPr>
            <a:r>
              <a:rPr lang="en-US" sz="4400" dirty="0">
                <a:solidFill>
                  <a:srgbClr val="00B050"/>
                </a:solidFill>
                <a:latin typeface="Telegraf"/>
              </a:rPr>
              <a:t>More Guidance</a:t>
            </a:r>
          </a:p>
          <a:p>
            <a:pPr marL="857250" indent="-857250">
              <a:buFont typeface="Arial" panose="020B0604020202020204" pitchFamily="34" charset="0"/>
              <a:buChar char="•"/>
            </a:pPr>
            <a:endParaRPr lang="en-US" sz="4400" dirty="0">
              <a:solidFill>
                <a:srgbClr val="00B050"/>
              </a:solidFill>
              <a:latin typeface="Telegraf"/>
            </a:endParaRPr>
          </a:p>
          <a:p>
            <a:pPr marL="857250" indent="-857250">
              <a:buFont typeface="Arial" panose="020B0604020202020204" pitchFamily="34" charset="0"/>
              <a:buChar char="•"/>
            </a:pPr>
            <a:r>
              <a:rPr lang="en-US" sz="4400" dirty="0">
                <a:solidFill>
                  <a:srgbClr val="00B050"/>
                </a:solidFill>
                <a:latin typeface="Telegraf"/>
              </a:rPr>
              <a:t>More mandatory criteria</a:t>
            </a:r>
            <a:endParaRPr lang="en-US" sz="4400" dirty="0">
              <a:solidFill>
                <a:srgbClr val="000000"/>
              </a:solidFill>
              <a:latin typeface="Telegraf"/>
            </a:endParaRPr>
          </a:p>
          <a:p>
            <a:endParaRPr lang="en-US" sz="6000" dirty="0">
              <a:solidFill>
                <a:srgbClr val="000000"/>
              </a:solidFill>
              <a:latin typeface="Telegraf"/>
            </a:endParaRPr>
          </a:p>
          <a:p>
            <a:r>
              <a:rPr lang="en-US" sz="2000" dirty="0">
                <a:solidFill>
                  <a:srgbClr val="000000"/>
                </a:solidFill>
                <a:latin typeface="Telegraf"/>
              </a:rPr>
              <a:t>https://privpapers.ssrn.com/sol3/papers.cfm?abstract_id=3589168#references-widget</a:t>
            </a:r>
          </a:p>
        </p:txBody>
      </p:sp>
    </p:spTree>
    <p:extLst>
      <p:ext uri="{BB962C8B-B14F-4D97-AF65-F5344CB8AC3E}">
        <p14:creationId xmlns:p14="http://schemas.microsoft.com/office/powerpoint/2010/main" val="32029339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0"/>
            <a:ext cx="406854" cy="10287000"/>
          </a:xfrm>
          <a:prstGeom prst="rect">
            <a:avLst/>
          </a:prstGeom>
          <a:solidFill>
            <a:srgbClr val="AAC0C4"/>
          </a:solidFill>
        </p:spPr>
      </p:sp>
      <p:sp>
        <p:nvSpPr>
          <p:cNvPr id="3" name="TextBox 3"/>
          <p:cNvSpPr txBox="1"/>
          <p:nvPr/>
        </p:nvSpPr>
        <p:spPr>
          <a:xfrm>
            <a:off x="1752600" y="725042"/>
            <a:ext cx="8763000" cy="1221553"/>
          </a:xfrm>
          <a:prstGeom prst="rect">
            <a:avLst/>
          </a:prstGeom>
        </p:spPr>
        <p:txBody>
          <a:bodyPr wrap="square" lIns="0" tIns="0" rIns="0" bIns="0" rtlCol="0" anchor="t">
            <a:spAutoFit/>
          </a:bodyPr>
          <a:lstStyle/>
          <a:p>
            <a:pPr>
              <a:lnSpc>
                <a:spcPts val="10800"/>
              </a:lnSpc>
            </a:pPr>
            <a:r>
              <a:rPr lang="en-US" sz="5400" dirty="0">
                <a:solidFill>
                  <a:srgbClr val="00B050"/>
                </a:solidFill>
                <a:latin typeface="Telegraf Bold"/>
              </a:rPr>
              <a:t>The Green Deal!</a:t>
            </a:r>
          </a:p>
        </p:txBody>
      </p:sp>
      <p:pic>
        <p:nvPicPr>
          <p:cNvPr id="5"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00786" y="8710689"/>
            <a:ext cx="2828306" cy="1414152"/>
          </a:xfrm>
          <a:prstGeom prst="rect">
            <a:avLst/>
          </a:prstGeom>
        </p:spPr>
      </p:pic>
      <p:pic>
        <p:nvPicPr>
          <p:cNvPr id="6" name="Picture 6"/>
          <p:cNvPicPr>
            <a:picLocks noChangeAspect="1"/>
          </p:cNvPicPr>
          <p:nvPr/>
        </p:nvPicPr>
        <p:blipFill>
          <a:blip r:embed="rId3"/>
          <a:srcRect/>
          <a:stretch>
            <a:fillRect/>
          </a:stretch>
        </p:blipFill>
        <p:spPr>
          <a:xfrm>
            <a:off x="671618" y="8760774"/>
            <a:ext cx="2828306" cy="1313984"/>
          </a:xfrm>
          <a:prstGeom prst="rect">
            <a:avLst/>
          </a:prstGeom>
        </p:spPr>
      </p:pic>
      <p:pic>
        <p:nvPicPr>
          <p:cNvPr id="7" name="Picture 7"/>
          <p:cNvPicPr>
            <a:picLocks noChangeAspect="1"/>
          </p:cNvPicPr>
          <p:nvPr/>
        </p:nvPicPr>
        <p:blipFill>
          <a:blip r:embed="rId4"/>
          <a:srcRect l="1469" r="1469"/>
          <a:stretch>
            <a:fillRect/>
          </a:stretch>
        </p:blipFill>
        <p:spPr>
          <a:xfrm>
            <a:off x="15844507" y="8857815"/>
            <a:ext cx="1771875" cy="1220069"/>
          </a:xfrm>
          <a:prstGeom prst="rect">
            <a:avLst/>
          </a:prstGeom>
        </p:spPr>
      </p:pic>
      <p:sp>
        <p:nvSpPr>
          <p:cNvPr id="10" name="TextBox 10"/>
          <p:cNvSpPr txBox="1"/>
          <p:nvPr/>
        </p:nvSpPr>
        <p:spPr>
          <a:xfrm>
            <a:off x="6661429" y="194023"/>
            <a:ext cx="11366146" cy="531018"/>
          </a:xfrm>
          <a:prstGeom prst="rect">
            <a:avLst/>
          </a:prstGeom>
        </p:spPr>
        <p:txBody>
          <a:bodyPr lIns="0" tIns="0" rIns="0" bIns="0" rtlCol="0" anchor="t">
            <a:spAutoFit/>
          </a:bodyPr>
          <a:lstStyle/>
          <a:p>
            <a:pPr algn="r">
              <a:lnSpc>
                <a:spcPts val="2100"/>
              </a:lnSpc>
            </a:pPr>
            <a:r>
              <a:rPr lang="en-US" sz="1500">
                <a:solidFill>
                  <a:srgbClr val="000000"/>
                </a:solidFill>
                <a:latin typeface="Arimo 1"/>
              </a:rPr>
              <a:t>This project has received funding from the European Union’s Horizon 2020 research and innovation </a:t>
            </a:r>
          </a:p>
          <a:p>
            <a:pPr algn="r">
              <a:lnSpc>
                <a:spcPts val="2100"/>
              </a:lnSpc>
            </a:pPr>
            <a:r>
              <a:rPr lang="en-US" sz="1500">
                <a:solidFill>
                  <a:srgbClr val="000000"/>
                </a:solidFill>
                <a:latin typeface="Arimo 1"/>
              </a:rPr>
              <a:t>programme under the Marie Skłodowska-Curie grant agreement No 956696.</a:t>
            </a:r>
          </a:p>
        </p:txBody>
      </p:sp>
      <p:sp>
        <p:nvSpPr>
          <p:cNvPr id="11" name="AutoShape 7"/>
          <p:cNvSpPr/>
          <p:nvPr/>
        </p:nvSpPr>
        <p:spPr>
          <a:xfrm flipV="1">
            <a:off x="16122575" y="944759"/>
            <a:ext cx="1905000" cy="45719"/>
          </a:xfrm>
          <a:prstGeom prst="rect">
            <a:avLst/>
          </a:prstGeom>
          <a:solidFill>
            <a:schemeClr val="bg1">
              <a:lumMod val="50000"/>
            </a:schemeClr>
          </a:solidFill>
        </p:spPr>
      </p:sp>
      <p:sp>
        <p:nvSpPr>
          <p:cNvPr id="8" name="Rettangolo 7"/>
          <p:cNvSpPr/>
          <p:nvPr/>
        </p:nvSpPr>
        <p:spPr>
          <a:xfrm>
            <a:off x="1752600" y="2324100"/>
            <a:ext cx="7772400" cy="6370975"/>
          </a:xfrm>
          <a:prstGeom prst="rect">
            <a:avLst/>
          </a:prstGeom>
        </p:spPr>
        <p:txBody>
          <a:bodyPr wrap="square">
            <a:spAutoFit/>
          </a:bodyPr>
          <a:lstStyle/>
          <a:p>
            <a:pPr marL="457200" indent="-457200">
              <a:buFont typeface="Arial" panose="020B0604020202020204" pitchFamily="34" charset="0"/>
              <a:buChar char="•"/>
            </a:pPr>
            <a:r>
              <a:rPr lang="en-US" sz="4400" dirty="0"/>
              <a:t>Public authorities, including the EU institutions, should lead by example and ensure that their procurement is green. The Commission will propose </a:t>
            </a:r>
            <a:r>
              <a:rPr lang="en-US" sz="4400" dirty="0">
                <a:solidFill>
                  <a:srgbClr val="FFC000"/>
                </a:solidFill>
              </a:rPr>
              <a:t>further legislation and guidance </a:t>
            </a:r>
            <a:r>
              <a:rPr lang="en-US" sz="4400" dirty="0"/>
              <a:t>on green public purchasing.</a:t>
            </a:r>
          </a:p>
          <a:p>
            <a:pPr marL="457200" indent="-457200">
              <a:buFont typeface="Arial" panose="020B0604020202020204" pitchFamily="34" charset="0"/>
              <a:buChar char="•"/>
            </a:pPr>
            <a:endParaRPr lang="en-US" sz="2800" dirty="0"/>
          </a:p>
          <a:p>
            <a:pPr marL="457200" indent="-457200">
              <a:buFont typeface="Arial" panose="020B0604020202020204" pitchFamily="34" charset="0"/>
              <a:buChar char="•"/>
            </a:pPr>
            <a:r>
              <a:rPr lang="it-IT" sz="2800" dirty="0"/>
              <a:t>COM(2019) 640 </a:t>
            </a:r>
            <a:r>
              <a:rPr lang="it-IT" sz="2800" dirty="0" err="1"/>
              <a:t>final</a:t>
            </a:r>
            <a:endParaRPr lang="it-IT" sz="2800" dirty="0"/>
          </a:p>
        </p:txBody>
      </p:sp>
      <p:pic>
        <p:nvPicPr>
          <p:cNvPr id="4" name="Immagin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829800" y="2324100"/>
            <a:ext cx="8458200" cy="5160950"/>
          </a:xfrm>
          <a:prstGeom prst="rect">
            <a:avLst/>
          </a:prstGeom>
        </p:spPr>
      </p:pic>
    </p:spTree>
    <p:extLst>
      <p:ext uri="{BB962C8B-B14F-4D97-AF65-F5344CB8AC3E}">
        <p14:creationId xmlns:p14="http://schemas.microsoft.com/office/powerpoint/2010/main" val="17024264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0"/>
            <a:ext cx="406854" cy="10287000"/>
          </a:xfrm>
          <a:prstGeom prst="rect">
            <a:avLst/>
          </a:prstGeom>
          <a:solidFill>
            <a:srgbClr val="F5DF4D"/>
          </a:solidFill>
        </p:spPr>
      </p:sp>
      <p:pic>
        <p:nvPicPr>
          <p:cNvPr id="5"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29847" y="8710689"/>
            <a:ext cx="2828306" cy="1414152"/>
          </a:xfrm>
          <a:prstGeom prst="rect">
            <a:avLst/>
          </a:prstGeom>
        </p:spPr>
      </p:pic>
      <p:pic>
        <p:nvPicPr>
          <p:cNvPr id="6" name="Picture 6"/>
          <p:cNvPicPr>
            <a:picLocks noChangeAspect="1"/>
          </p:cNvPicPr>
          <p:nvPr/>
        </p:nvPicPr>
        <p:blipFill>
          <a:blip r:embed="rId3"/>
          <a:srcRect/>
          <a:stretch>
            <a:fillRect/>
          </a:stretch>
        </p:blipFill>
        <p:spPr>
          <a:xfrm>
            <a:off x="671618" y="8760774"/>
            <a:ext cx="2828306" cy="1313984"/>
          </a:xfrm>
          <a:prstGeom prst="rect">
            <a:avLst/>
          </a:prstGeom>
        </p:spPr>
      </p:pic>
      <p:pic>
        <p:nvPicPr>
          <p:cNvPr id="7" name="Picture 7"/>
          <p:cNvPicPr>
            <a:picLocks noChangeAspect="1"/>
          </p:cNvPicPr>
          <p:nvPr/>
        </p:nvPicPr>
        <p:blipFill>
          <a:blip r:embed="rId4"/>
          <a:srcRect l="1469" r="1469"/>
          <a:stretch>
            <a:fillRect/>
          </a:stretch>
        </p:blipFill>
        <p:spPr>
          <a:xfrm>
            <a:off x="15844507" y="8857815"/>
            <a:ext cx="1771875" cy="1220069"/>
          </a:xfrm>
          <a:prstGeom prst="rect">
            <a:avLst/>
          </a:prstGeom>
        </p:spPr>
      </p:pic>
      <p:sp>
        <p:nvSpPr>
          <p:cNvPr id="10" name="TextBox 10"/>
          <p:cNvSpPr txBox="1"/>
          <p:nvPr/>
        </p:nvSpPr>
        <p:spPr>
          <a:xfrm>
            <a:off x="6661429" y="194023"/>
            <a:ext cx="11366146" cy="531018"/>
          </a:xfrm>
          <a:prstGeom prst="rect">
            <a:avLst/>
          </a:prstGeom>
        </p:spPr>
        <p:txBody>
          <a:bodyPr lIns="0" tIns="0" rIns="0" bIns="0" rtlCol="0" anchor="t">
            <a:spAutoFit/>
          </a:bodyPr>
          <a:lstStyle/>
          <a:p>
            <a:pPr algn="r">
              <a:lnSpc>
                <a:spcPts val="2100"/>
              </a:lnSpc>
            </a:pPr>
            <a:r>
              <a:rPr lang="en-US" sz="1500" dirty="0">
                <a:solidFill>
                  <a:srgbClr val="000000"/>
                </a:solidFill>
                <a:latin typeface="Arimo 1"/>
              </a:rPr>
              <a:t>This project has received funding from the European Union’s Horizon 2020 research and innovation </a:t>
            </a:r>
          </a:p>
          <a:p>
            <a:pPr algn="r">
              <a:lnSpc>
                <a:spcPts val="2100"/>
              </a:lnSpc>
            </a:pPr>
            <a:r>
              <a:rPr lang="en-US" sz="1500" dirty="0" err="1">
                <a:solidFill>
                  <a:srgbClr val="000000"/>
                </a:solidFill>
                <a:latin typeface="Arimo 1"/>
              </a:rPr>
              <a:t>programme</a:t>
            </a:r>
            <a:r>
              <a:rPr lang="en-US" sz="1500" dirty="0">
                <a:solidFill>
                  <a:srgbClr val="000000"/>
                </a:solidFill>
                <a:latin typeface="Arimo 1"/>
              </a:rPr>
              <a:t> under the Marie </a:t>
            </a:r>
            <a:r>
              <a:rPr lang="en-US" sz="1500" dirty="0" err="1">
                <a:solidFill>
                  <a:srgbClr val="000000"/>
                </a:solidFill>
                <a:latin typeface="Arimo 1"/>
              </a:rPr>
              <a:t>Skłodowska</a:t>
            </a:r>
            <a:r>
              <a:rPr lang="en-US" sz="1500" dirty="0">
                <a:solidFill>
                  <a:srgbClr val="000000"/>
                </a:solidFill>
                <a:latin typeface="Arimo 1"/>
              </a:rPr>
              <a:t>-Curie grant agreement No 956696.</a:t>
            </a:r>
          </a:p>
        </p:txBody>
      </p:sp>
      <p:sp>
        <p:nvSpPr>
          <p:cNvPr id="13" name="AutoShape 7"/>
          <p:cNvSpPr/>
          <p:nvPr/>
        </p:nvSpPr>
        <p:spPr>
          <a:xfrm flipV="1">
            <a:off x="16122575" y="944759"/>
            <a:ext cx="1905000" cy="45719"/>
          </a:xfrm>
          <a:prstGeom prst="rect">
            <a:avLst/>
          </a:prstGeom>
          <a:solidFill>
            <a:schemeClr val="bg1">
              <a:lumMod val="50000"/>
            </a:schemeClr>
          </a:solidFill>
        </p:spPr>
      </p:sp>
      <p:sp>
        <p:nvSpPr>
          <p:cNvPr id="4" name="Rettangolo 3"/>
          <p:cNvSpPr/>
          <p:nvPr/>
        </p:nvSpPr>
        <p:spPr>
          <a:xfrm>
            <a:off x="1600200" y="2781299"/>
            <a:ext cx="9220200" cy="5509200"/>
          </a:xfrm>
          <a:prstGeom prst="rect">
            <a:avLst/>
          </a:prstGeom>
        </p:spPr>
        <p:txBody>
          <a:bodyPr wrap="square">
            <a:spAutoFit/>
          </a:bodyPr>
          <a:lstStyle/>
          <a:p>
            <a:pPr marL="571500" indent="-571500">
              <a:buFont typeface="Arial" panose="020B0604020202020204" pitchFamily="34" charset="0"/>
              <a:buChar char="•"/>
            </a:pPr>
            <a:r>
              <a:rPr lang="en-US" sz="3200" dirty="0"/>
              <a:t>by June 2022, the Commission will look into the possibility to develop green public procurement </a:t>
            </a:r>
            <a:r>
              <a:rPr lang="en-US" sz="3200" dirty="0" err="1"/>
              <a:t>criteriafor</a:t>
            </a:r>
            <a:r>
              <a:rPr lang="en-US" sz="3200" dirty="0"/>
              <a:t> public buildings such as office buildings and schools related to life-cycle and climate resilience and based on Level(s)</a:t>
            </a:r>
          </a:p>
          <a:p>
            <a:pPr marL="571500" indent="-571500">
              <a:buFont typeface="Arial" panose="020B0604020202020204" pitchFamily="34" charset="0"/>
              <a:buChar char="•"/>
            </a:pPr>
            <a:r>
              <a:rPr lang="en-US" sz="3200" dirty="0"/>
              <a:t>Commission’s Level(s) framework covers energy, material and water use, quality and value of buildings, health, comfort, resilience to climate change and life-cycle cost. https://ec.europa.eu/environment/eussd/buildings.htm</a:t>
            </a:r>
            <a:endParaRPr lang="it-IT" sz="3200" dirty="0"/>
          </a:p>
        </p:txBody>
      </p:sp>
      <p:sp>
        <p:nvSpPr>
          <p:cNvPr id="8" name="Rettangolo 7"/>
          <p:cNvSpPr/>
          <p:nvPr/>
        </p:nvSpPr>
        <p:spPr>
          <a:xfrm>
            <a:off x="671618" y="406701"/>
            <a:ext cx="12894971" cy="1938992"/>
          </a:xfrm>
          <a:prstGeom prst="rect">
            <a:avLst/>
          </a:prstGeom>
        </p:spPr>
        <p:txBody>
          <a:bodyPr wrap="square">
            <a:spAutoFit/>
          </a:bodyPr>
          <a:lstStyle/>
          <a:p>
            <a:r>
              <a:rPr lang="en-US" sz="4000" b="1" dirty="0">
                <a:latin typeface="Arial" panose="020B0604020202020204" pitchFamily="34" charset="0"/>
              </a:rPr>
              <a:t>A Renovation Wave for Europe –</a:t>
            </a:r>
          </a:p>
          <a:p>
            <a:r>
              <a:rPr lang="en-US" sz="4000" b="1" dirty="0">
                <a:latin typeface="Arial" panose="020B0604020202020204" pitchFamily="34" charset="0"/>
              </a:rPr>
              <a:t>greening our buildings, creating jobs, improving lives </a:t>
            </a:r>
            <a:r>
              <a:rPr lang="it-IT" sz="2800" dirty="0"/>
              <a:t>COM(2020) 662 </a:t>
            </a:r>
            <a:r>
              <a:rPr lang="it-IT" sz="2800" dirty="0" err="1"/>
              <a:t>final</a:t>
            </a:r>
            <a:endParaRPr lang="it-IT" sz="2800" b="1" dirty="0"/>
          </a:p>
        </p:txBody>
      </p:sp>
      <p:pic>
        <p:nvPicPr>
          <p:cNvPr id="12" name="Immagin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213889" y="3352800"/>
            <a:ext cx="6366933" cy="3581400"/>
          </a:xfrm>
          <a:prstGeom prst="rect">
            <a:avLst/>
          </a:prstGeom>
        </p:spPr>
      </p:pic>
    </p:spTree>
    <p:extLst>
      <p:ext uri="{BB962C8B-B14F-4D97-AF65-F5344CB8AC3E}">
        <p14:creationId xmlns:p14="http://schemas.microsoft.com/office/powerpoint/2010/main" val="29981509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0"/>
            <a:ext cx="406854" cy="10287000"/>
          </a:xfrm>
          <a:prstGeom prst="rect">
            <a:avLst/>
          </a:prstGeom>
          <a:solidFill>
            <a:srgbClr val="AAC0C4"/>
          </a:solidFill>
        </p:spPr>
      </p:sp>
      <p:sp>
        <p:nvSpPr>
          <p:cNvPr id="3" name="TextBox 3"/>
          <p:cNvSpPr txBox="1"/>
          <p:nvPr/>
        </p:nvSpPr>
        <p:spPr>
          <a:xfrm>
            <a:off x="1752600" y="725042"/>
            <a:ext cx="7620000" cy="6761531"/>
          </a:xfrm>
          <a:prstGeom prst="rect">
            <a:avLst/>
          </a:prstGeom>
        </p:spPr>
        <p:txBody>
          <a:bodyPr wrap="square" lIns="0" tIns="0" rIns="0" bIns="0" rtlCol="0" anchor="t">
            <a:spAutoFit/>
          </a:bodyPr>
          <a:lstStyle/>
          <a:p>
            <a:pPr>
              <a:lnSpc>
                <a:spcPts val="10800"/>
              </a:lnSpc>
            </a:pPr>
            <a:r>
              <a:rPr lang="en-US" sz="5400" dirty="0">
                <a:solidFill>
                  <a:srgbClr val="7030A0"/>
                </a:solidFill>
              </a:rPr>
              <a:t>Stepping up Europe’s 2030 climate ambition Investing in a climate-neutral future for the benefit of our people - </a:t>
            </a:r>
            <a:r>
              <a:rPr lang="it-IT" sz="3200" dirty="0"/>
              <a:t>COM(2020) 562 </a:t>
            </a:r>
            <a:r>
              <a:rPr lang="it-IT" sz="3200" dirty="0" err="1"/>
              <a:t>final</a:t>
            </a:r>
            <a:endParaRPr lang="en-US" sz="3200" dirty="0">
              <a:solidFill>
                <a:srgbClr val="7030A0"/>
              </a:solidFill>
              <a:latin typeface="Telegraf Bold"/>
            </a:endParaRPr>
          </a:p>
        </p:txBody>
      </p:sp>
      <p:pic>
        <p:nvPicPr>
          <p:cNvPr id="5"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00786" y="8710689"/>
            <a:ext cx="2828306" cy="1414152"/>
          </a:xfrm>
          <a:prstGeom prst="rect">
            <a:avLst/>
          </a:prstGeom>
        </p:spPr>
      </p:pic>
      <p:pic>
        <p:nvPicPr>
          <p:cNvPr id="6" name="Picture 6"/>
          <p:cNvPicPr>
            <a:picLocks noChangeAspect="1"/>
          </p:cNvPicPr>
          <p:nvPr/>
        </p:nvPicPr>
        <p:blipFill>
          <a:blip r:embed="rId3"/>
          <a:srcRect/>
          <a:stretch>
            <a:fillRect/>
          </a:stretch>
        </p:blipFill>
        <p:spPr>
          <a:xfrm>
            <a:off x="671618" y="8760774"/>
            <a:ext cx="2828306" cy="1313984"/>
          </a:xfrm>
          <a:prstGeom prst="rect">
            <a:avLst/>
          </a:prstGeom>
        </p:spPr>
      </p:pic>
      <p:pic>
        <p:nvPicPr>
          <p:cNvPr id="7" name="Picture 7"/>
          <p:cNvPicPr>
            <a:picLocks noChangeAspect="1"/>
          </p:cNvPicPr>
          <p:nvPr/>
        </p:nvPicPr>
        <p:blipFill>
          <a:blip r:embed="rId4"/>
          <a:srcRect l="1469" r="1469"/>
          <a:stretch>
            <a:fillRect/>
          </a:stretch>
        </p:blipFill>
        <p:spPr>
          <a:xfrm>
            <a:off x="15844507" y="8857815"/>
            <a:ext cx="1771875" cy="1220069"/>
          </a:xfrm>
          <a:prstGeom prst="rect">
            <a:avLst/>
          </a:prstGeom>
        </p:spPr>
      </p:pic>
      <p:sp>
        <p:nvSpPr>
          <p:cNvPr id="10" name="TextBox 10"/>
          <p:cNvSpPr txBox="1"/>
          <p:nvPr/>
        </p:nvSpPr>
        <p:spPr>
          <a:xfrm>
            <a:off x="6661429" y="194023"/>
            <a:ext cx="11366146" cy="531018"/>
          </a:xfrm>
          <a:prstGeom prst="rect">
            <a:avLst/>
          </a:prstGeom>
        </p:spPr>
        <p:txBody>
          <a:bodyPr lIns="0" tIns="0" rIns="0" bIns="0" rtlCol="0" anchor="t">
            <a:spAutoFit/>
          </a:bodyPr>
          <a:lstStyle/>
          <a:p>
            <a:pPr algn="r">
              <a:lnSpc>
                <a:spcPts val="2100"/>
              </a:lnSpc>
            </a:pPr>
            <a:r>
              <a:rPr lang="en-US" sz="1500">
                <a:solidFill>
                  <a:srgbClr val="000000"/>
                </a:solidFill>
                <a:latin typeface="Arimo 1"/>
              </a:rPr>
              <a:t>This project has received funding from the European Union’s Horizon 2020 research and innovation </a:t>
            </a:r>
          </a:p>
          <a:p>
            <a:pPr algn="r">
              <a:lnSpc>
                <a:spcPts val="2100"/>
              </a:lnSpc>
            </a:pPr>
            <a:r>
              <a:rPr lang="en-US" sz="1500">
                <a:solidFill>
                  <a:srgbClr val="000000"/>
                </a:solidFill>
                <a:latin typeface="Arimo 1"/>
              </a:rPr>
              <a:t>programme under the Marie Skłodowska-Curie grant agreement No 956696.</a:t>
            </a:r>
          </a:p>
        </p:txBody>
      </p:sp>
      <p:sp>
        <p:nvSpPr>
          <p:cNvPr id="11" name="AutoShape 7"/>
          <p:cNvSpPr/>
          <p:nvPr/>
        </p:nvSpPr>
        <p:spPr>
          <a:xfrm flipV="1">
            <a:off x="16122575" y="944759"/>
            <a:ext cx="1905000" cy="45719"/>
          </a:xfrm>
          <a:prstGeom prst="rect">
            <a:avLst/>
          </a:prstGeom>
          <a:solidFill>
            <a:schemeClr val="bg1">
              <a:lumMod val="50000"/>
            </a:schemeClr>
          </a:solidFill>
        </p:spPr>
      </p:sp>
      <p:sp>
        <p:nvSpPr>
          <p:cNvPr id="8" name="Rettangolo 7"/>
          <p:cNvSpPr/>
          <p:nvPr/>
        </p:nvSpPr>
        <p:spPr>
          <a:xfrm flipH="1">
            <a:off x="10718345" y="1714500"/>
            <a:ext cx="5126161" cy="5078313"/>
          </a:xfrm>
          <a:prstGeom prst="rect">
            <a:avLst/>
          </a:prstGeom>
        </p:spPr>
        <p:txBody>
          <a:bodyPr wrap="square">
            <a:spAutoFit/>
          </a:bodyPr>
          <a:lstStyle/>
          <a:p>
            <a:r>
              <a:rPr lang="en-US" sz="3600" dirty="0"/>
              <a:t>Continuous support for corporate sourcing of renewable energy, and establishing </a:t>
            </a:r>
            <a:r>
              <a:rPr lang="en-US" sz="3600" dirty="0">
                <a:solidFill>
                  <a:srgbClr val="00B050"/>
                </a:solidFill>
              </a:rPr>
              <a:t>minimum mandatory green public procurement criteria </a:t>
            </a:r>
            <a:r>
              <a:rPr lang="en-US" sz="3600" dirty="0"/>
              <a:t>and targets in relation to renewable energy may also be needed.</a:t>
            </a:r>
            <a:endParaRPr lang="it-IT" sz="3600" dirty="0"/>
          </a:p>
        </p:txBody>
      </p:sp>
    </p:spTree>
    <p:extLst>
      <p:ext uri="{BB962C8B-B14F-4D97-AF65-F5344CB8AC3E}">
        <p14:creationId xmlns:p14="http://schemas.microsoft.com/office/powerpoint/2010/main" val="25925643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0"/>
            <a:ext cx="406854" cy="10287000"/>
          </a:xfrm>
          <a:prstGeom prst="rect">
            <a:avLst/>
          </a:prstGeom>
          <a:solidFill>
            <a:srgbClr val="AF3A07"/>
          </a:solidFill>
        </p:spPr>
      </p:sp>
      <p:sp>
        <p:nvSpPr>
          <p:cNvPr id="3" name="TextBox 3"/>
          <p:cNvSpPr txBox="1"/>
          <p:nvPr/>
        </p:nvSpPr>
        <p:spPr>
          <a:xfrm>
            <a:off x="2209800" y="622863"/>
            <a:ext cx="8348352" cy="1384995"/>
          </a:xfrm>
          <a:prstGeom prst="rect">
            <a:avLst/>
          </a:prstGeom>
        </p:spPr>
        <p:txBody>
          <a:bodyPr wrap="square" lIns="0" tIns="0" rIns="0" bIns="0" rtlCol="0" anchor="t">
            <a:spAutoFit/>
          </a:bodyPr>
          <a:lstStyle/>
          <a:p>
            <a:pPr>
              <a:lnSpc>
                <a:spcPts val="10800"/>
              </a:lnSpc>
            </a:pPr>
            <a:r>
              <a:rPr lang="en-US" sz="9000" dirty="0">
                <a:solidFill>
                  <a:srgbClr val="92D050"/>
                </a:solidFill>
                <a:latin typeface="Telegraf Bold"/>
              </a:rPr>
              <a:t>Farm to Fork</a:t>
            </a:r>
          </a:p>
        </p:txBody>
      </p:sp>
      <p:pic>
        <p:nvPicPr>
          <p:cNvPr id="5"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29847" y="8760774"/>
            <a:ext cx="2828306" cy="1414152"/>
          </a:xfrm>
          <a:prstGeom prst="rect">
            <a:avLst/>
          </a:prstGeom>
        </p:spPr>
      </p:pic>
      <p:pic>
        <p:nvPicPr>
          <p:cNvPr id="6" name="Picture 6"/>
          <p:cNvPicPr>
            <a:picLocks noChangeAspect="1"/>
          </p:cNvPicPr>
          <p:nvPr/>
        </p:nvPicPr>
        <p:blipFill>
          <a:blip r:embed="rId3"/>
          <a:srcRect/>
          <a:stretch>
            <a:fillRect/>
          </a:stretch>
        </p:blipFill>
        <p:spPr>
          <a:xfrm>
            <a:off x="671618" y="8760774"/>
            <a:ext cx="2828306" cy="1313984"/>
          </a:xfrm>
          <a:prstGeom prst="rect">
            <a:avLst/>
          </a:prstGeom>
        </p:spPr>
      </p:pic>
      <p:pic>
        <p:nvPicPr>
          <p:cNvPr id="7" name="Picture 7"/>
          <p:cNvPicPr>
            <a:picLocks noChangeAspect="1"/>
          </p:cNvPicPr>
          <p:nvPr/>
        </p:nvPicPr>
        <p:blipFill>
          <a:blip r:embed="rId4"/>
          <a:srcRect l="1469" r="1469"/>
          <a:stretch>
            <a:fillRect/>
          </a:stretch>
        </p:blipFill>
        <p:spPr>
          <a:xfrm>
            <a:off x="15738685" y="8854689"/>
            <a:ext cx="1771875" cy="1220069"/>
          </a:xfrm>
          <a:prstGeom prst="rect">
            <a:avLst/>
          </a:prstGeom>
        </p:spPr>
      </p:pic>
      <p:sp>
        <p:nvSpPr>
          <p:cNvPr id="10" name="TextBox 10"/>
          <p:cNvSpPr txBox="1"/>
          <p:nvPr/>
        </p:nvSpPr>
        <p:spPr>
          <a:xfrm>
            <a:off x="6661429" y="194023"/>
            <a:ext cx="11366146" cy="531018"/>
          </a:xfrm>
          <a:prstGeom prst="rect">
            <a:avLst/>
          </a:prstGeom>
        </p:spPr>
        <p:txBody>
          <a:bodyPr lIns="0" tIns="0" rIns="0" bIns="0" rtlCol="0" anchor="t">
            <a:spAutoFit/>
          </a:bodyPr>
          <a:lstStyle/>
          <a:p>
            <a:pPr algn="r">
              <a:lnSpc>
                <a:spcPts val="2100"/>
              </a:lnSpc>
            </a:pPr>
            <a:r>
              <a:rPr lang="en-US" sz="1500">
                <a:solidFill>
                  <a:srgbClr val="000000"/>
                </a:solidFill>
                <a:latin typeface="Arimo 1"/>
              </a:rPr>
              <a:t>This project has received funding from the European Union’s Horizon 2020 research and innovation </a:t>
            </a:r>
          </a:p>
          <a:p>
            <a:pPr algn="r">
              <a:lnSpc>
                <a:spcPts val="2100"/>
              </a:lnSpc>
            </a:pPr>
            <a:r>
              <a:rPr lang="en-US" sz="1500">
                <a:solidFill>
                  <a:srgbClr val="000000"/>
                </a:solidFill>
                <a:latin typeface="Arimo 1"/>
              </a:rPr>
              <a:t>programme under the Marie Skłodowska-Curie grant agreement No 956696.</a:t>
            </a:r>
          </a:p>
        </p:txBody>
      </p:sp>
      <p:sp>
        <p:nvSpPr>
          <p:cNvPr id="11" name="AutoShape 7"/>
          <p:cNvSpPr/>
          <p:nvPr/>
        </p:nvSpPr>
        <p:spPr>
          <a:xfrm flipV="1">
            <a:off x="16122575" y="944759"/>
            <a:ext cx="1905000" cy="45719"/>
          </a:xfrm>
          <a:prstGeom prst="rect">
            <a:avLst/>
          </a:prstGeom>
          <a:solidFill>
            <a:schemeClr val="bg1">
              <a:lumMod val="50000"/>
            </a:schemeClr>
          </a:solidFill>
        </p:spPr>
      </p:sp>
      <p:sp>
        <p:nvSpPr>
          <p:cNvPr id="8" name="Rettangolo 7"/>
          <p:cNvSpPr/>
          <p:nvPr/>
        </p:nvSpPr>
        <p:spPr>
          <a:xfrm>
            <a:off x="8153400" y="2933700"/>
            <a:ext cx="9677400" cy="5509200"/>
          </a:xfrm>
          <a:prstGeom prst="rect">
            <a:avLst/>
          </a:prstGeom>
        </p:spPr>
        <p:txBody>
          <a:bodyPr wrap="square">
            <a:spAutoFit/>
          </a:bodyPr>
          <a:lstStyle/>
          <a:p>
            <a:pPr marL="457200" indent="-457200">
              <a:buFont typeface="Arial" panose="020B0604020202020204" pitchFamily="34" charset="0"/>
              <a:buChar char="•"/>
            </a:pPr>
            <a:r>
              <a:rPr lang="en-US" sz="3200" dirty="0">
                <a:latin typeface="Book Antiqua" panose="02040602050305030304" pitchFamily="18" charset="0"/>
              </a:rPr>
              <a:t>To improve the availability and price of sustainable food and to promote healthy and sustainable diets in institutional catering, the Commission will determine the best way of setting minimum </a:t>
            </a:r>
            <a:r>
              <a:rPr lang="en-US" sz="3200" dirty="0">
                <a:solidFill>
                  <a:srgbClr val="92D050"/>
                </a:solidFill>
                <a:latin typeface="Book Antiqua" panose="02040602050305030304" pitchFamily="18" charset="0"/>
              </a:rPr>
              <a:t>mandatory criteria </a:t>
            </a:r>
            <a:r>
              <a:rPr lang="en-US" sz="3200" dirty="0">
                <a:latin typeface="Book Antiqua" panose="02040602050305030304" pitchFamily="18" charset="0"/>
              </a:rPr>
              <a:t>for sustainable food procurement. </a:t>
            </a:r>
          </a:p>
          <a:p>
            <a:pPr marL="457200" indent="-457200">
              <a:buFont typeface="Arial" panose="020B0604020202020204" pitchFamily="34" charset="0"/>
              <a:buChar char="•"/>
            </a:pPr>
            <a:r>
              <a:rPr lang="en-US" sz="3200" dirty="0">
                <a:latin typeface="Book Antiqua" panose="02040602050305030304" pitchFamily="18" charset="0"/>
              </a:rPr>
              <a:t>This will help cities, regions and public authorities to play their part by sourcing sustainable food for schools, hospitals and public institutions and it will also boost sustainable farming systems, such as </a:t>
            </a:r>
            <a:r>
              <a:rPr lang="en-US" sz="3200" dirty="0">
                <a:solidFill>
                  <a:srgbClr val="FFC000"/>
                </a:solidFill>
                <a:latin typeface="Book Antiqua" panose="02040602050305030304" pitchFamily="18" charset="0"/>
              </a:rPr>
              <a:t>organic farming</a:t>
            </a:r>
            <a:r>
              <a:rPr lang="en-US" sz="3200" dirty="0">
                <a:latin typeface="Book Antiqua" panose="02040602050305030304" pitchFamily="18" charset="0"/>
              </a:rPr>
              <a:t>. </a:t>
            </a:r>
            <a:endParaRPr lang="it-IT" sz="3200" dirty="0">
              <a:latin typeface="Book Antiqua" panose="02040602050305030304" pitchFamily="18" charset="0"/>
            </a:endParaRPr>
          </a:p>
        </p:txBody>
      </p:sp>
      <p:pic>
        <p:nvPicPr>
          <p:cNvPr id="9" name="Immagin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42253" y="2705100"/>
            <a:ext cx="7123022" cy="5486400"/>
          </a:xfrm>
          <a:prstGeom prst="rect">
            <a:avLst/>
          </a:prstGeom>
        </p:spPr>
      </p:pic>
    </p:spTree>
    <p:extLst>
      <p:ext uri="{BB962C8B-B14F-4D97-AF65-F5344CB8AC3E}">
        <p14:creationId xmlns:p14="http://schemas.microsoft.com/office/powerpoint/2010/main" val="19320613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0"/>
            <a:ext cx="406854" cy="10287000"/>
          </a:xfrm>
          <a:prstGeom prst="rect">
            <a:avLst/>
          </a:prstGeom>
          <a:solidFill>
            <a:srgbClr val="AF3A07"/>
          </a:solidFill>
        </p:spPr>
      </p:sp>
      <p:sp>
        <p:nvSpPr>
          <p:cNvPr id="3" name="TextBox 3"/>
          <p:cNvSpPr txBox="1"/>
          <p:nvPr/>
        </p:nvSpPr>
        <p:spPr>
          <a:xfrm>
            <a:off x="1219200" y="495300"/>
            <a:ext cx="9338953" cy="1661993"/>
          </a:xfrm>
          <a:prstGeom prst="rect">
            <a:avLst/>
          </a:prstGeom>
        </p:spPr>
        <p:txBody>
          <a:bodyPr wrap="square" lIns="0" tIns="0" rIns="0" bIns="0" rtlCol="0" anchor="t">
            <a:spAutoFit/>
          </a:bodyPr>
          <a:lstStyle/>
          <a:p>
            <a:pPr>
              <a:lnSpc>
                <a:spcPct val="150000"/>
              </a:lnSpc>
            </a:pPr>
            <a:r>
              <a:rPr lang="en-US" sz="3600" b="1" dirty="0">
                <a:solidFill>
                  <a:srgbClr val="FFC000"/>
                </a:solidFill>
              </a:rPr>
              <a:t>AN ACTION PLAN FOR THE DEVELOPMENT </a:t>
            </a:r>
          </a:p>
          <a:p>
            <a:pPr>
              <a:lnSpc>
                <a:spcPct val="150000"/>
              </a:lnSpc>
            </a:pPr>
            <a:r>
              <a:rPr lang="en-US" sz="3600" b="1" dirty="0">
                <a:solidFill>
                  <a:srgbClr val="FFC000"/>
                </a:solidFill>
              </a:rPr>
              <a:t>OF ORGANIC PRODUCTION</a:t>
            </a:r>
            <a:r>
              <a:rPr lang="en-US" sz="3200" b="1" dirty="0">
                <a:solidFill>
                  <a:srgbClr val="FFC000"/>
                </a:solidFill>
              </a:rPr>
              <a:t> </a:t>
            </a:r>
            <a:r>
              <a:rPr lang="en-US" sz="2800" b="1" dirty="0">
                <a:solidFill>
                  <a:srgbClr val="FFC000"/>
                </a:solidFill>
              </a:rPr>
              <a:t>- </a:t>
            </a:r>
            <a:r>
              <a:rPr lang="it-IT" sz="2800" dirty="0"/>
              <a:t>COM(2021) 141 </a:t>
            </a:r>
            <a:r>
              <a:rPr lang="it-IT" sz="2800" dirty="0" err="1"/>
              <a:t>final</a:t>
            </a:r>
            <a:endParaRPr lang="en-US" sz="2800" b="1" dirty="0">
              <a:solidFill>
                <a:srgbClr val="FFC000"/>
              </a:solidFill>
              <a:latin typeface="Telegraf Bold"/>
            </a:endParaRPr>
          </a:p>
        </p:txBody>
      </p:sp>
      <p:sp>
        <p:nvSpPr>
          <p:cNvPr id="4" name="TextBox 4"/>
          <p:cNvSpPr txBox="1"/>
          <p:nvPr/>
        </p:nvSpPr>
        <p:spPr>
          <a:xfrm>
            <a:off x="1905000" y="2652594"/>
            <a:ext cx="14217575" cy="5539978"/>
          </a:xfrm>
          <a:prstGeom prst="rect">
            <a:avLst/>
          </a:prstGeom>
        </p:spPr>
        <p:txBody>
          <a:bodyPr wrap="square" lIns="0" tIns="0" rIns="0" bIns="0" rtlCol="0" anchor="t">
            <a:spAutoFit/>
          </a:bodyPr>
          <a:lstStyle/>
          <a:p>
            <a:r>
              <a:rPr lang="en-US" sz="4000" dirty="0"/>
              <a:t>Action 3:</a:t>
            </a:r>
          </a:p>
          <a:p>
            <a:r>
              <a:rPr lang="en-US" sz="4000" dirty="0"/>
              <a:t>To stimulate a greater uptake of organics in public canteens, the Commission will, together with stakeholders and Member States:</a:t>
            </a:r>
          </a:p>
          <a:p>
            <a:pPr marL="571500" indent="-571500">
              <a:buFont typeface="Arial" panose="020B0604020202020204" pitchFamily="34" charset="0"/>
              <a:buChar char="•"/>
            </a:pPr>
            <a:r>
              <a:rPr lang="en-US" sz="4000" dirty="0"/>
              <a:t>boost the awareness of the criteria for GPP issued in 2019, of the work on Public Procurement of Food for Health, and of the Joint Action BestREMAP19;</a:t>
            </a:r>
          </a:p>
          <a:p>
            <a:pPr marL="571500" indent="-571500">
              <a:buFont typeface="Arial" panose="020B0604020202020204" pitchFamily="34" charset="0"/>
              <a:buChar char="•"/>
            </a:pPr>
            <a:r>
              <a:rPr lang="en-US" sz="4000" dirty="0"/>
              <a:t>integrate organic products into the </a:t>
            </a:r>
            <a:r>
              <a:rPr lang="en-US" sz="4000" dirty="0">
                <a:solidFill>
                  <a:srgbClr val="00B050"/>
                </a:solidFill>
              </a:rPr>
              <a:t>minimum mandatory criteria </a:t>
            </a:r>
            <a:r>
              <a:rPr lang="en-US" sz="4000" dirty="0"/>
              <a:t>for sustainable food public procurement to be developed as part of the legislative framework for sustainable food systems by 2023;</a:t>
            </a:r>
            <a:endParaRPr lang="it-IT" sz="4000" dirty="0"/>
          </a:p>
        </p:txBody>
      </p:sp>
      <p:pic>
        <p:nvPicPr>
          <p:cNvPr id="5"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29847" y="8760774"/>
            <a:ext cx="2828306" cy="1414152"/>
          </a:xfrm>
          <a:prstGeom prst="rect">
            <a:avLst/>
          </a:prstGeom>
        </p:spPr>
      </p:pic>
      <p:pic>
        <p:nvPicPr>
          <p:cNvPr id="6" name="Picture 6"/>
          <p:cNvPicPr>
            <a:picLocks noChangeAspect="1"/>
          </p:cNvPicPr>
          <p:nvPr/>
        </p:nvPicPr>
        <p:blipFill>
          <a:blip r:embed="rId3"/>
          <a:srcRect/>
          <a:stretch>
            <a:fillRect/>
          </a:stretch>
        </p:blipFill>
        <p:spPr>
          <a:xfrm>
            <a:off x="671618" y="8760774"/>
            <a:ext cx="2828306" cy="1313984"/>
          </a:xfrm>
          <a:prstGeom prst="rect">
            <a:avLst/>
          </a:prstGeom>
        </p:spPr>
      </p:pic>
      <p:pic>
        <p:nvPicPr>
          <p:cNvPr id="7" name="Picture 7"/>
          <p:cNvPicPr>
            <a:picLocks noChangeAspect="1"/>
          </p:cNvPicPr>
          <p:nvPr/>
        </p:nvPicPr>
        <p:blipFill>
          <a:blip r:embed="rId4"/>
          <a:srcRect l="1469" r="1469"/>
          <a:stretch>
            <a:fillRect/>
          </a:stretch>
        </p:blipFill>
        <p:spPr>
          <a:xfrm>
            <a:off x="15738685" y="8854689"/>
            <a:ext cx="1771875" cy="1220069"/>
          </a:xfrm>
          <a:prstGeom prst="rect">
            <a:avLst/>
          </a:prstGeom>
        </p:spPr>
      </p:pic>
      <p:sp>
        <p:nvSpPr>
          <p:cNvPr id="10" name="TextBox 10"/>
          <p:cNvSpPr txBox="1"/>
          <p:nvPr/>
        </p:nvSpPr>
        <p:spPr>
          <a:xfrm>
            <a:off x="6661429" y="194023"/>
            <a:ext cx="11366146" cy="531018"/>
          </a:xfrm>
          <a:prstGeom prst="rect">
            <a:avLst/>
          </a:prstGeom>
        </p:spPr>
        <p:txBody>
          <a:bodyPr lIns="0" tIns="0" rIns="0" bIns="0" rtlCol="0" anchor="t">
            <a:spAutoFit/>
          </a:bodyPr>
          <a:lstStyle/>
          <a:p>
            <a:pPr algn="r">
              <a:lnSpc>
                <a:spcPts val="2100"/>
              </a:lnSpc>
            </a:pPr>
            <a:r>
              <a:rPr lang="en-US" sz="1500">
                <a:solidFill>
                  <a:srgbClr val="000000"/>
                </a:solidFill>
                <a:latin typeface="Arimo 1"/>
              </a:rPr>
              <a:t>This project has received funding from the European Union’s Horizon 2020 research and innovation </a:t>
            </a:r>
          </a:p>
          <a:p>
            <a:pPr algn="r">
              <a:lnSpc>
                <a:spcPts val="2100"/>
              </a:lnSpc>
            </a:pPr>
            <a:r>
              <a:rPr lang="en-US" sz="1500">
                <a:solidFill>
                  <a:srgbClr val="000000"/>
                </a:solidFill>
                <a:latin typeface="Arimo 1"/>
              </a:rPr>
              <a:t>programme under the Marie Skłodowska-Curie grant agreement No 956696.</a:t>
            </a:r>
          </a:p>
        </p:txBody>
      </p:sp>
      <p:sp>
        <p:nvSpPr>
          <p:cNvPr id="11" name="AutoShape 7"/>
          <p:cNvSpPr/>
          <p:nvPr/>
        </p:nvSpPr>
        <p:spPr>
          <a:xfrm flipV="1">
            <a:off x="16122575" y="944759"/>
            <a:ext cx="1905000" cy="45719"/>
          </a:xfrm>
          <a:prstGeom prst="rect">
            <a:avLst/>
          </a:prstGeom>
          <a:solidFill>
            <a:schemeClr val="bg1">
              <a:lumMod val="50000"/>
            </a:schemeClr>
          </a:solidFill>
        </p:spPr>
      </p:sp>
    </p:spTree>
    <p:extLst>
      <p:ext uri="{BB962C8B-B14F-4D97-AF65-F5344CB8AC3E}">
        <p14:creationId xmlns:p14="http://schemas.microsoft.com/office/powerpoint/2010/main" val="20047903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8077200" y="2059288"/>
            <a:ext cx="8254203" cy="3270126"/>
          </a:xfrm>
          <a:prstGeom prst="rect">
            <a:avLst/>
          </a:prstGeom>
        </p:spPr>
        <p:txBody>
          <a:bodyPr wrap="square" lIns="0" tIns="0" rIns="0" bIns="0" rtlCol="0" anchor="t">
            <a:spAutoFit/>
          </a:bodyPr>
          <a:lstStyle/>
          <a:p>
            <a:pPr>
              <a:lnSpc>
                <a:spcPts val="5100"/>
              </a:lnSpc>
            </a:pPr>
            <a:r>
              <a:rPr lang="en-US" sz="5400" dirty="0">
                <a:solidFill>
                  <a:srgbClr val="0D3D44"/>
                </a:solidFill>
                <a:latin typeface="Telegraf Bold"/>
              </a:rPr>
              <a:t>Internal Market</a:t>
            </a:r>
          </a:p>
          <a:p>
            <a:pPr>
              <a:lnSpc>
                <a:spcPts val="5100"/>
              </a:lnSpc>
            </a:pPr>
            <a:endParaRPr lang="en-US" sz="5400" dirty="0">
              <a:solidFill>
                <a:srgbClr val="0D3D44"/>
              </a:solidFill>
              <a:latin typeface="Telegraf Bold"/>
            </a:endParaRPr>
          </a:p>
          <a:p>
            <a:pPr>
              <a:lnSpc>
                <a:spcPts val="5100"/>
              </a:lnSpc>
            </a:pPr>
            <a:r>
              <a:rPr lang="en-US" sz="5400" dirty="0">
                <a:solidFill>
                  <a:srgbClr val="0D3D44"/>
                </a:solidFill>
                <a:latin typeface="Telegraf Bold"/>
              </a:rPr>
              <a:t>Vs </a:t>
            </a:r>
          </a:p>
          <a:p>
            <a:pPr>
              <a:lnSpc>
                <a:spcPts val="5100"/>
              </a:lnSpc>
            </a:pPr>
            <a:endParaRPr lang="en-US" sz="5400" dirty="0">
              <a:solidFill>
                <a:srgbClr val="000000"/>
              </a:solidFill>
              <a:latin typeface="Telegraf"/>
            </a:endParaRPr>
          </a:p>
          <a:p>
            <a:pPr>
              <a:lnSpc>
                <a:spcPts val="5100"/>
              </a:lnSpc>
            </a:pPr>
            <a:r>
              <a:rPr lang="en-US" sz="5400" dirty="0">
                <a:solidFill>
                  <a:srgbClr val="F5DF4D"/>
                </a:solidFill>
                <a:latin typeface="Telegraf Bold"/>
              </a:rPr>
              <a:t>Sustainability</a:t>
            </a:r>
            <a:endParaRPr lang="en-US" sz="5400" dirty="0">
              <a:solidFill>
                <a:srgbClr val="000000"/>
              </a:solidFill>
              <a:latin typeface="Telegraf"/>
            </a:endParaRPr>
          </a:p>
        </p:txBody>
      </p:sp>
      <p:sp>
        <p:nvSpPr>
          <p:cNvPr id="4" name="AutoShape 4"/>
          <p:cNvSpPr/>
          <p:nvPr/>
        </p:nvSpPr>
        <p:spPr>
          <a:xfrm>
            <a:off x="0" y="0"/>
            <a:ext cx="406854" cy="2575832"/>
          </a:xfrm>
          <a:prstGeom prst="rect">
            <a:avLst/>
          </a:prstGeom>
          <a:solidFill>
            <a:srgbClr val="0D3D44"/>
          </a:solidFill>
        </p:spPr>
      </p:sp>
      <p:sp>
        <p:nvSpPr>
          <p:cNvPr id="5" name="AutoShape 5"/>
          <p:cNvSpPr/>
          <p:nvPr/>
        </p:nvSpPr>
        <p:spPr>
          <a:xfrm>
            <a:off x="0" y="2570389"/>
            <a:ext cx="406854" cy="2575832"/>
          </a:xfrm>
          <a:prstGeom prst="rect">
            <a:avLst/>
          </a:prstGeom>
          <a:solidFill>
            <a:srgbClr val="F5DF4D"/>
          </a:solidFill>
        </p:spPr>
      </p:sp>
      <p:sp>
        <p:nvSpPr>
          <p:cNvPr id="6" name="AutoShape 6"/>
          <p:cNvSpPr/>
          <p:nvPr/>
        </p:nvSpPr>
        <p:spPr>
          <a:xfrm>
            <a:off x="0" y="5140779"/>
            <a:ext cx="406854" cy="2575832"/>
          </a:xfrm>
          <a:prstGeom prst="rect">
            <a:avLst/>
          </a:prstGeom>
          <a:solidFill>
            <a:srgbClr val="AF3A07"/>
          </a:solidFill>
        </p:spPr>
      </p:sp>
      <p:sp>
        <p:nvSpPr>
          <p:cNvPr id="7" name="AutoShape 7"/>
          <p:cNvSpPr/>
          <p:nvPr/>
        </p:nvSpPr>
        <p:spPr>
          <a:xfrm>
            <a:off x="0" y="7711168"/>
            <a:ext cx="406854" cy="2575832"/>
          </a:xfrm>
          <a:prstGeom prst="rect">
            <a:avLst/>
          </a:prstGeom>
          <a:solidFill>
            <a:srgbClr val="AAC0C4"/>
          </a:solidFill>
        </p:spPr>
      </p:sp>
      <p:pic>
        <p:nvPicPr>
          <p:cNvPr id="8"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29847" y="39959"/>
            <a:ext cx="2828306" cy="1414152"/>
          </a:xfrm>
          <a:prstGeom prst="rect">
            <a:avLst/>
          </a:prstGeom>
        </p:spPr>
      </p:pic>
      <p:pic>
        <p:nvPicPr>
          <p:cNvPr id="9" name="Picture 9"/>
          <p:cNvPicPr>
            <a:picLocks noChangeAspect="1"/>
          </p:cNvPicPr>
          <p:nvPr/>
        </p:nvPicPr>
        <p:blipFill>
          <a:blip r:embed="rId3"/>
          <a:srcRect l="1469" r="1469"/>
          <a:stretch>
            <a:fillRect/>
          </a:stretch>
        </p:blipFill>
        <p:spPr>
          <a:xfrm>
            <a:off x="16201589" y="214973"/>
            <a:ext cx="1771875" cy="1220069"/>
          </a:xfrm>
          <a:prstGeom prst="rect">
            <a:avLst/>
          </a:prstGeom>
        </p:spPr>
      </p:pic>
      <p:pic>
        <p:nvPicPr>
          <p:cNvPr id="10" name="Picture 10"/>
          <p:cNvPicPr>
            <a:picLocks noChangeAspect="1"/>
          </p:cNvPicPr>
          <p:nvPr/>
        </p:nvPicPr>
        <p:blipFill>
          <a:blip r:embed="rId4"/>
          <a:srcRect/>
          <a:stretch>
            <a:fillRect/>
          </a:stretch>
        </p:blipFill>
        <p:spPr>
          <a:xfrm>
            <a:off x="800100" y="168016"/>
            <a:ext cx="2828306" cy="1313984"/>
          </a:xfrm>
          <a:prstGeom prst="rect">
            <a:avLst/>
          </a:prstGeom>
        </p:spPr>
      </p:pic>
      <p:sp>
        <p:nvSpPr>
          <p:cNvPr id="13" name="TextBox 13"/>
          <p:cNvSpPr txBox="1"/>
          <p:nvPr/>
        </p:nvSpPr>
        <p:spPr>
          <a:xfrm>
            <a:off x="6797819" y="9605622"/>
            <a:ext cx="11366145" cy="531019"/>
          </a:xfrm>
          <a:prstGeom prst="rect">
            <a:avLst/>
          </a:prstGeom>
        </p:spPr>
        <p:txBody>
          <a:bodyPr lIns="0" tIns="0" rIns="0" bIns="0" rtlCol="0" anchor="t">
            <a:spAutoFit/>
          </a:bodyPr>
          <a:lstStyle/>
          <a:p>
            <a:pPr algn="r">
              <a:lnSpc>
                <a:spcPts val="2100"/>
              </a:lnSpc>
            </a:pPr>
            <a:r>
              <a:rPr lang="en-US" sz="1500">
                <a:solidFill>
                  <a:srgbClr val="000000"/>
                </a:solidFill>
                <a:latin typeface="Arimo 1"/>
              </a:rPr>
              <a:t>This project has received funding from the European Union’s Horizon 2020 research and innovation </a:t>
            </a:r>
          </a:p>
          <a:p>
            <a:pPr algn="r">
              <a:lnSpc>
                <a:spcPts val="2100"/>
              </a:lnSpc>
            </a:pPr>
            <a:r>
              <a:rPr lang="en-US" sz="1500">
                <a:solidFill>
                  <a:srgbClr val="000000"/>
                </a:solidFill>
                <a:latin typeface="Arimo 1"/>
              </a:rPr>
              <a:t>programme under the Marie Skłodowska-Curie grant agreement No 956696.</a:t>
            </a:r>
          </a:p>
        </p:txBody>
      </p:sp>
      <p:sp>
        <p:nvSpPr>
          <p:cNvPr id="15" name="AutoShape 7"/>
          <p:cNvSpPr/>
          <p:nvPr/>
        </p:nvSpPr>
        <p:spPr>
          <a:xfrm>
            <a:off x="9677400" y="9288780"/>
            <a:ext cx="8429189" cy="45719"/>
          </a:xfrm>
          <a:prstGeom prst="rect">
            <a:avLst/>
          </a:prstGeom>
          <a:solidFill>
            <a:schemeClr val="bg1">
              <a:lumMod val="50000"/>
            </a:schemeClr>
          </a:solidFill>
        </p:spPr>
      </p:sp>
      <p:sp>
        <p:nvSpPr>
          <p:cNvPr id="11" name="Rettangolo 10"/>
          <p:cNvSpPr/>
          <p:nvPr/>
        </p:nvSpPr>
        <p:spPr>
          <a:xfrm>
            <a:off x="10042191" y="7121584"/>
            <a:ext cx="6132961" cy="369332"/>
          </a:xfrm>
          <a:prstGeom prst="rect">
            <a:avLst/>
          </a:prstGeom>
        </p:spPr>
        <p:txBody>
          <a:bodyPr wrap="none">
            <a:spAutoFit/>
          </a:bodyPr>
          <a:lstStyle/>
          <a:p>
            <a:r>
              <a:rPr lang="it-IT" dirty="0"/>
              <a:t>https://papers.ssrn.com/sol3/papers.cfm?abstract_id=3504676</a:t>
            </a:r>
          </a:p>
        </p:txBody>
      </p:sp>
      <p:sp>
        <p:nvSpPr>
          <p:cNvPr id="12" name="AutoShape 2" descr="Sabockis, Dagne"/>
          <p:cNvSpPr>
            <a:spLocks noChangeAspect="1" noChangeArrowheads="1"/>
          </p:cNvSpPr>
          <p:nvPr/>
        </p:nvSpPr>
        <p:spPr bwMode="auto">
          <a:xfrm>
            <a:off x="155575" y="-890588"/>
            <a:ext cx="1524000" cy="18573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4" name="AutoShape 4" descr="Sabockis, Dagne"/>
          <p:cNvSpPr>
            <a:spLocks noChangeAspect="1" noChangeArrowheads="1"/>
          </p:cNvSpPr>
          <p:nvPr/>
        </p:nvSpPr>
        <p:spPr bwMode="auto">
          <a:xfrm>
            <a:off x="307975" y="-738188"/>
            <a:ext cx="1524000" cy="18573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pic>
        <p:nvPicPr>
          <p:cNvPr id="16" name="Immagine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97677" y="5242996"/>
            <a:ext cx="6017523" cy="3173303"/>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0"/>
            <a:ext cx="406854" cy="10287000"/>
          </a:xfrm>
          <a:prstGeom prst="rect">
            <a:avLst/>
          </a:prstGeom>
          <a:solidFill>
            <a:srgbClr val="F5DF4D"/>
          </a:solidFill>
        </p:spPr>
      </p:sp>
      <p:sp>
        <p:nvSpPr>
          <p:cNvPr id="3" name="TextBox 3"/>
          <p:cNvSpPr txBox="1"/>
          <p:nvPr/>
        </p:nvSpPr>
        <p:spPr>
          <a:xfrm>
            <a:off x="2171700" y="1306376"/>
            <a:ext cx="14486478" cy="1241878"/>
          </a:xfrm>
          <a:prstGeom prst="rect">
            <a:avLst/>
          </a:prstGeom>
        </p:spPr>
        <p:txBody>
          <a:bodyPr lIns="0" tIns="0" rIns="0" bIns="0" rtlCol="0" anchor="t">
            <a:spAutoFit/>
          </a:bodyPr>
          <a:lstStyle/>
          <a:p>
            <a:pPr>
              <a:lnSpc>
                <a:spcPts val="10800"/>
              </a:lnSpc>
            </a:pPr>
            <a:r>
              <a:rPr lang="en-US" sz="5400" b="1" dirty="0">
                <a:solidFill>
                  <a:srgbClr val="00B0F0"/>
                </a:solidFill>
                <a:latin typeface="Telegraf Bold"/>
              </a:rPr>
              <a:t>THANKS!</a:t>
            </a:r>
          </a:p>
        </p:txBody>
      </p:sp>
      <p:pic>
        <p:nvPicPr>
          <p:cNvPr id="5"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29847" y="8710689"/>
            <a:ext cx="2828306" cy="1414152"/>
          </a:xfrm>
          <a:prstGeom prst="rect">
            <a:avLst/>
          </a:prstGeom>
        </p:spPr>
      </p:pic>
      <p:pic>
        <p:nvPicPr>
          <p:cNvPr id="6" name="Picture 6"/>
          <p:cNvPicPr>
            <a:picLocks noChangeAspect="1"/>
          </p:cNvPicPr>
          <p:nvPr/>
        </p:nvPicPr>
        <p:blipFill>
          <a:blip r:embed="rId3"/>
          <a:srcRect/>
          <a:stretch>
            <a:fillRect/>
          </a:stretch>
        </p:blipFill>
        <p:spPr>
          <a:xfrm>
            <a:off x="671618" y="8760774"/>
            <a:ext cx="2828306" cy="1313984"/>
          </a:xfrm>
          <a:prstGeom prst="rect">
            <a:avLst/>
          </a:prstGeom>
        </p:spPr>
      </p:pic>
      <p:pic>
        <p:nvPicPr>
          <p:cNvPr id="7" name="Picture 7"/>
          <p:cNvPicPr>
            <a:picLocks noChangeAspect="1"/>
          </p:cNvPicPr>
          <p:nvPr/>
        </p:nvPicPr>
        <p:blipFill>
          <a:blip r:embed="rId4"/>
          <a:srcRect l="1469" r="1469"/>
          <a:stretch>
            <a:fillRect/>
          </a:stretch>
        </p:blipFill>
        <p:spPr>
          <a:xfrm>
            <a:off x="15844507" y="8857815"/>
            <a:ext cx="1771875" cy="1220069"/>
          </a:xfrm>
          <a:prstGeom prst="rect">
            <a:avLst/>
          </a:prstGeom>
        </p:spPr>
      </p:pic>
      <p:sp>
        <p:nvSpPr>
          <p:cNvPr id="10" name="TextBox 10"/>
          <p:cNvSpPr txBox="1"/>
          <p:nvPr/>
        </p:nvSpPr>
        <p:spPr>
          <a:xfrm>
            <a:off x="6661429" y="194023"/>
            <a:ext cx="11366146" cy="531018"/>
          </a:xfrm>
          <a:prstGeom prst="rect">
            <a:avLst/>
          </a:prstGeom>
        </p:spPr>
        <p:txBody>
          <a:bodyPr lIns="0" tIns="0" rIns="0" bIns="0" rtlCol="0" anchor="t">
            <a:spAutoFit/>
          </a:bodyPr>
          <a:lstStyle/>
          <a:p>
            <a:pPr algn="r">
              <a:lnSpc>
                <a:spcPts val="2100"/>
              </a:lnSpc>
            </a:pPr>
            <a:r>
              <a:rPr lang="en-US" sz="1500">
                <a:solidFill>
                  <a:srgbClr val="000000"/>
                </a:solidFill>
                <a:latin typeface="Arimo 1"/>
              </a:rPr>
              <a:t>This project has received funding from the European Union’s Horizon 2020 research and innovation </a:t>
            </a:r>
          </a:p>
          <a:p>
            <a:pPr algn="r">
              <a:lnSpc>
                <a:spcPts val="2100"/>
              </a:lnSpc>
            </a:pPr>
            <a:r>
              <a:rPr lang="en-US" sz="1500">
                <a:solidFill>
                  <a:srgbClr val="000000"/>
                </a:solidFill>
                <a:latin typeface="Arimo 1"/>
              </a:rPr>
              <a:t>programme under the Marie Skłodowska-Curie grant agreement No 956696.</a:t>
            </a:r>
          </a:p>
        </p:txBody>
      </p:sp>
      <p:sp>
        <p:nvSpPr>
          <p:cNvPr id="13" name="AutoShape 7"/>
          <p:cNvSpPr/>
          <p:nvPr/>
        </p:nvSpPr>
        <p:spPr>
          <a:xfrm flipV="1">
            <a:off x="16122575" y="944759"/>
            <a:ext cx="1905000" cy="45719"/>
          </a:xfrm>
          <a:prstGeom prst="rect">
            <a:avLst/>
          </a:prstGeom>
          <a:solidFill>
            <a:schemeClr val="bg1">
              <a:lumMod val="50000"/>
            </a:schemeClr>
          </a:solidFill>
        </p:spPr>
      </p:sp>
      <p:pic>
        <p:nvPicPr>
          <p:cNvPr id="14" name="Immagin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86200" y="2875490"/>
            <a:ext cx="10058400" cy="5655088"/>
          </a:xfrm>
          <a:prstGeom prst="rect">
            <a:avLst/>
          </a:prstGeom>
        </p:spPr>
      </p:pic>
    </p:spTree>
    <p:extLst>
      <p:ext uri="{BB962C8B-B14F-4D97-AF65-F5344CB8AC3E}">
        <p14:creationId xmlns:p14="http://schemas.microsoft.com/office/powerpoint/2010/main" val="23095128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0"/>
            <a:ext cx="406854" cy="10287000"/>
          </a:xfrm>
          <a:prstGeom prst="rect">
            <a:avLst/>
          </a:prstGeom>
          <a:solidFill>
            <a:srgbClr val="0D3D44"/>
          </a:solidFill>
        </p:spPr>
      </p:sp>
      <p:sp>
        <p:nvSpPr>
          <p:cNvPr id="3" name="TextBox 3"/>
          <p:cNvSpPr txBox="1"/>
          <p:nvPr/>
        </p:nvSpPr>
        <p:spPr>
          <a:xfrm>
            <a:off x="2171700" y="1444876"/>
            <a:ext cx="14486478" cy="1187697"/>
          </a:xfrm>
          <a:prstGeom prst="rect">
            <a:avLst/>
          </a:prstGeom>
        </p:spPr>
        <p:txBody>
          <a:bodyPr lIns="0" tIns="0" rIns="0" bIns="0" rtlCol="0" anchor="t">
            <a:spAutoFit/>
          </a:bodyPr>
          <a:lstStyle/>
          <a:p>
            <a:pPr>
              <a:lnSpc>
                <a:spcPts val="10800"/>
              </a:lnSpc>
            </a:pPr>
            <a:r>
              <a:rPr lang="en-US" sz="4400" dirty="0">
                <a:solidFill>
                  <a:srgbClr val="000000"/>
                </a:solidFill>
                <a:latin typeface="Telegraf Bold"/>
              </a:rPr>
              <a:t>Inter-institutional dynamics</a:t>
            </a:r>
          </a:p>
        </p:txBody>
      </p:sp>
      <p:sp>
        <p:nvSpPr>
          <p:cNvPr id="4" name="TextBox 4"/>
          <p:cNvSpPr txBox="1"/>
          <p:nvPr/>
        </p:nvSpPr>
        <p:spPr>
          <a:xfrm>
            <a:off x="2171700" y="4257800"/>
            <a:ext cx="14486478" cy="2513509"/>
          </a:xfrm>
          <a:prstGeom prst="rect">
            <a:avLst/>
          </a:prstGeom>
        </p:spPr>
        <p:txBody>
          <a:bodyPr lIns="0" tIns="0" rIns="0" bIns="0" rtlCol="0" anchor="t">
            <a:spAutoFit/>
          </a:bodyPr>
          <a:lstStyle/>
          <a:p>
            <a:pPr marL="342900" indent="-342900">
              <a:lnSpc>
                <a:spcPts val="2800"/>
              </a:lnSpc>
              <a:buFont typeface="Arial" panose="020B0604020202020204" pitchFamily="34" charset="0"/>
              <a:buChar char="•"/>
            </a:pPr>
            <a:r>
              <a:rPr lang="en-US" sz="4000" dirty="0">
                <a:solidFill>
                  <a:srgbClr val="000000"/>
                </a:solidFill>
                <a:latin typeface="Telegraf"/>
              </a:rPr>
              <a:t>European Parliament </a:t>
            </a:r>
          </a:p>
          <a:p>
            <a:pPr marL="342900" indent="-342900">
              <a:lnSpc>
                <a:spcPts val="2800"/>
              </a:lnSpc>
              <a:buFont typeface="Arial" panose="020B0604020202020204" pitchFamily="34" charset="0"/>
              <a:buChar char="•"/>
            </a:pPr>
            <a:endParaRPr lang="en-US" sz="4000" dirty="0">
              <a:solidFill>
                <a:srgbClr val="000000"/>
              </a:solidFill>
              <a:latin typeface="Telegraf"/>
            </a:endParaRPr>
          </a:p>
          <a:p>
            <a:pPr marL="342900" indent="-342900">
              <a:lnSpc>
                <a:spcPts val="2800"/>
              </a:lnSpc>
              <a:buFont typeface="Arial" panose="020B0604020202020204" pitchFamily="34" charset="0"/>
              <a:buChar char="•"/>
            </a:pPr>
            <a:r>
              <a:rPr lang="en-US" sz="4000" dirty="0">
                <a:solidFill>
                  <a:srgbClr val="000000"/>
                </a:solidFill>
                <a:latin typeface="Telegraf"/>
              </a:rPr>
              <a:t>Council/MS</a:t>
            </a:r>
          </a:p>
          <a:p>
            <a:pPr>
              <a:lnSpc>
                <a:spcPts val="2800"/>
              </a:lnSpc>
            </a:pPr>
            <a:endParaRPr lang="en-US" sz="4000" dirty="0">
              <a:solidFill>
                <a:srgbClr val="000000"/>
              </a:solidFill>
              <a:latin typeface="Telegraf"/>
            </a:endParaRPr>
          </a:p>
          <a:p>
            <a:pPr marL="342900" indent="-342900">
              <a:lnSpc>
                <a:spcPts val="2800"/>
              </a:lnSpc>
              <a:buFont typeface="Arial" panose="020B0604020202020204" pitchFamily="34" charset="0"/>
              <a:buChar char="•"/>
            </a:pPr>
            <a:r>
              <a:rPr lang="en-US" sz="4000" dirty="0">
                <a:solidFill>
                  <a:srgbClr val="000000"/>
                </a:solidFill>
                <a:latin typeface="Telegraf"/>
              </a:rPr>
              <a:t>Commission </a:t>
            </a:r>
          </a:p>
          <a:p>
            <a:pPr marL="342900" indent="-342900">
              <a:lnSpc>
                <a:spcPts val="2800"/>
              </a:lnSpc>
              <a:buFont typeface="Arial" panose="020B0604020202020204" pitchFamily="34" charset="0"/>
              <a:buChar char="•"/>
            </a:pPr>
            <a:endParaRPr lang="en-US" sz="4000" dirty="0">
              <a:solidFill>
                <a:srgbClr val="000000"/>
              </a:solidFill>
              <a:latin typeface="Telegraf"/>
            </a:endParaRPr>
          </a:p>
          <a:p>
            <a:pPr marL="342900" indent="-342900">
              <a:lnSpc>
                <a:spcPts val="2800"/>
              </a:lnSpc>
              <a:buFont typeface="Arial" panose="020B0604020202020204" pitchFamily="34" charset="0"/>
              <a:buChar char="•"/>
            </a:pPr>
            <a:r>
              <a:rPr lang="en-US" sz="4000" dirty="0">
                <a:solidFill>
                  <a:srgbClr val="000000"/>
                </a:solidFill>
                <a:latin typeface="Telegraf"/>
              </a:rPr>
              <a:t>Court of Justice</a:t>
            </a:r>
          </a:p>
        </p:txBody>
      </p:sp>
      <p:pic>
        <p:nvPicPr>
          <p:cNvPr id="5"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29847" y="8710689"/>
            <a:ext cx="2828306" cy="1414152"/>
          </a:xfrm>
          <a:prstGeom prst="rect">
            <a:avLst/>
          </a:prstGeom>
        </p:spPr>
      </p:pic>
      <p:pic>
        <p:nvPicPr>
          <p:cNvPr id="6" name="Picture 6"/>
          <p:cNvPicPr>
            <a:picLocks noChangeAspect="1"/>
          </p:cNvPicPr>
          <p:nvPr/>
        </p:nvPicPr>
        <p:blipFill>
          <a:blip r:embed="rId3"/>
          <a:srcRect/>
          <a:stretch>
            <a:fillRect/>
          </a:stretch>
        </p:blipFill>
        <p:spPr>
          <a:xfrm>
            <a:off x="671618" y="8760774"/>
            <a:ext cx="2828306" cy="1313984"/>
          </a:xfrm>
          <a:prstGeom prst="rect">
            <a:avLst/>
          </a:prstGeom>
        </p:spPr>
      </p:pic>
      <p:pic>
        <p:nvPicPr>
          <p:cNvPr id="7" name="Picture 7"/>
          <p:cNvPicPr>
            <a:picLocks noChangeAspect="1"/>
          </p:cNvPicPr>
          <p:nvPr/>
        </p:nvPicPr>
        <p:blipFill>
          <a:blip r:embed="rId4"/>
          <a:srcRect l="1469" r="1469"/>
          <a:stretch>
            <a:fillRect/>
          </a:stretch>
        </p:blipFill>
        <p:spPr>
          <a:xfrm>
            <a:off x="15844507" y="8857815"/>
            <a:ext cx="1771875" cy="1220069"/>
          </a:xfrm>
          <a:prstGeom prst="rect">
            <a:avLst/>
          </a:prstGeom>
        </p:spPr>
      </p:pic>
      <p:sp>
        <p:nvSpPr>
          <p:cNvPr id="10" name="TextBox 10"/>
          <p:cNvSpPr txBox="1"/>
          <p:nvPr/>
        </p:nvSpPr>
        <p:spPr>
          <a:xfrm>
            <a:off x="6661429" y="194023"/>
            <a:ext cx="11366146" cy="531018"/>
          </a:xfrm>
          <a:prstGeom prst="rect">
            <a:avLst/>
          </a:prstGeom>
        </p:spPr>
        <p:txBody>
          <a:bodyPr lIns="0" tIns="0" rIns="0" bIns="0" rtlCol="0" anchor="t">
            <a:spAutoFit/>
          </a:bodyPr>
          <a:lstStyle/>
          <a:p>
            <a:pPr algn="r">
              <a:lnSpc>
                <a:spcPts val="2100"/>
              </a:lnSpc>
            </a:pPr>
            <a:r>
              <a:rPr lang="en-US" sz="1500">
                <a:solidFill>
                  <a:srgbClr val="000000"/>
                </a:solidFill>
                <a:latin typeface="Arimo 1"/>
              </a:rPr>
              <a:t>This project has received funding from the European Union’s Horizon 2020 research and innovation </a:t>
            </a:r>
          </a:p>
          <a:p>
            <a:pPr algn="r">
              <a:lnSpc>
                <a:spcPts val="2100"/>
              </a:lnSpc>
            </a:pPr>
            <a:r>
              <a:rPr lang="en-US" sz="1500">
                <a:solidFill>
                  <a:srgbClr val="000000"/>
                </a:solidFill>
                <a:latin typeface="Arimo 1"/>
              </a:rPr>
              <a:t>programme under the Marie Skłodowska-Curie grant agreement No 956696.</a:t>
            </a:r>
          </a:p>
        </p:txBody>
      </p:sp>
      <p:sp>
        <p:nvSpPr>
          <p:cNvPr id="11" name="AutoShape 7"/>
          <p:cNvSpPr/>
          <p:nvPr/>
        </p:nvSpPr>
        <p:spPr>
          <a:xfrm flipV="1">
            <a:off x="16122575" y="944759"/>
            <a:ext cx="1905000" cy="45719"/>
          </a:xfrm>
          <a:prstGeom prst="rect">
            <a:avLst/>
          </a:prstGeom>
          <a:solidFill>
            <a:schemeClr val="bg1">
              <a:lumMod val="50000"/>
            </a:schemeClr>
          </a:solidFill>
        </p:spPr>
      </p:sp>
      <p:pic>
        <p:nvPicPr>
          <p:cNvPr id="8" name="Immagin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028318" y="2933700"/>
            <a:ext cx="5983081" cy="5571744"/>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0"/>
            <a:ext cx="406854" cy="10287000"/>
          </a:xfrm>
          <a:prstGeom prst="rect">
            <a:avLst/>
          </a:prstGeom>
          <a:solidFill>
            <a:srgbClr val="AF3A07"/>
          </a:solidFill>
        </p:spPr>
      </p:sp>
      <p:sp>
        <p:nvSpPr>
          <p:cNvPr id="3" name="TextBox 3"/>
          <p:cNvSpPr txBox="1"/>
          <p:nvPr/>
        </p:nvSpPr>
        <p:spPr>
          <a:xfrm>
            <a:off x="990600" y="1210196"/>
            <a:ext cx="15667578" cy="1384995"/>
          </a:xfrm>
          <a:prstGeom prst="rect">
            <a:avLst/>
          </a:prstGeom>
        </p:spPr>
        <p:txBody>
          <a:bodyPr wrap="square" lIns="0" tIns="0" rIns="0" bIns="0" rtlCol="0" anchor="t">
            <a:spAutoFit/>
          </a:bodyPr>
          <a:lstStyle/>
          <a:p>
            <a:pPr>
              <a:lnSpc>
                <a:spcPts val="10800"/>
              </a:lnSpc>
            </a:pPr>
            <a:r>
              <a:rPr lang="en-US" sz="9000" dirty="0">
                <a:solidFill>
                  <a:srgbClr val="000000"/>
                </a:solidFill>
                <a:latin typeface="Telegraf Bold"/>
              </a:rPr>
              <a:t>2014/Directives</a:t>
            </a:r>
          </a:p>
        </p:txBody>
      </p:sp>
      <p:sp>
        <p:nvSpPr>
          <p:cNvPr id="4" name="TextBox 4"/>
          <p:cNvSpPr txBox="1"/>
          <p:nvPr/>
        </p:nvSpPr>
        <p:spPr>
          <a:xfrm>
            <a:off x="1295400" y="2829871"/>
            <a:ext cx="14827175" cy="5232202"/>
          </a:xfrm>
          <a:prstGeom prst="rect">
            <a:avLst/>
          </a:prstGeom>
        </p:spPr>
        <p:txBody>
          <a:bodyPr wrap="square" lIns="0" tIns="0" rIns="0" bIns="0" rtlCol="0" anchor="t">
            <a:spAutoFit/>
          </a:bodyPr>
          <a:lstStyle/>
          <a:p>
            <a:r>
              <a:rPr lang="en-US" sz="4000" dirty="0">
                <a:solidFill>
                  <a:srgbClr val="000000"/>
                </a:solidFill>
                <a:latin typeface="Telegraf"/>
              </a:rPr>
              <a:t>Horizon 2020</a:t>
            </a:r>
          </a:p>
          <a:p>
            <a:endParaRPr lang="en-US" sz="4000" dirty="0">
              <a:solidFill>
                <a:srgbClr val="000000"/>
              </a:solidFill>
              <a:latin typeface="Telegraf"/>
            </a:endParaRPr>
          </a:p>
          <a:p>
            <a:pPr marL="571500" indent="-571500">
              <a:buFont typeface="Arial" panose="020B0604020202020204" pitchFamily="34" charset="0"/>
              <a:buChar char="•"/>
            </a:pPr>
            <a:r>
              <a:rPr lang="en-US" sz="4000" dirty="0">
                <a:solidFill>
                  <a:srgbClr val="000000"/>
                </a:solidFill>
                <a:latin typeface="Telegraf"/>
              </a:rPr>
              <a:t>New rules, incl. ‘sustainability principle’,</a:t>
            </a:r>
          </a:p>
          <a:p>
            <a:pPr marL="571500" indent="-571500">
              <a:buFont typeface="Arial" panose="020B0604020202020204" pitchFamily="34" charset="0"/>
              <a:buChar char="•"/>
            </a:pPr>
            <a:r>
              <a:rPr lang="en-US" sz="4000" dirty="0">
                <a:solidFill>
                  <a:srgbClr val="000000"/>
                </a:solidFill>
                <a:latin typeface="Telegraf"/>
              </a:rPr>
              <a:t>labels, </a:t>
            </a:r>
          </a:p>
          <a:p>
            <a:pPr marL="571500" indent="-571500">
              <a:buFont typeface="Arial" panose="020B0604020202020204" pitchFamily="34" charset="0"/>
              <a:buChar char="•"/>
            </a:pPr>
            <a:r>
              <a:rPr lang="en-US" sz="4000" dirty="0">
                <a:solidFill>
                  <a:srgbClr val="000000"/>
                </a:solidFill>
                <a:latin typeface="Telegraf"/>
              </a:rPr>
              <a:t>award criteria and LCC </a:t>
            </a:r>
          </a:p>
          <a:p>
            <a:endParaRPr lang="en-US" sz="4000" dirty="0">
              <a:solidFill>
                <a:srgbClr val="000000"/>
              </a:solidFill>
              <a:latin typeface="Telegraf"/>
            </a:endParaRPr>
          </a:p>
          <a:p>
            <a:r>
              <a:rPr lang="en-US" sz="4000" dirty="0">
                <a:solidFill>
                  <a:srgbClr val="000000"/>
                </a:solidFill>
                <a:latin typeface="Telegraf"/>
              </a:rPr>
              <a:t>– generally </a:t>
            </a:r>
            <a:r>
              <a:rPr lang="en-US" sz="4000" dirty="0">
                <a:solidFill>
                  <a:srgbClr val="FF0000"/>
                </a:solidFill>
                <a:latin typeface="Telegraf"/>
              </a:rPr>
              <a:t>not mandatory </a:t>
            </a:r>
            <a:r>
              <a:rPr lang="en-US" sz="4000" dirty="0">
                <a:latin typeface="Telegraf"/>
              </a:rPr>
              <a:t>at EU level</a:t>
            </a:r>
            <a:endParaRPr lang="en-US" sz="4000" dirty="0">
              <a:solidFill>
                <a:srgbClr val="FF0000"/>
              </a:solidFill>
              <a:latin typeface="Telegraf"/>
            </a:endParaRPr>
          </a:p>
          <a:p>
            <a:endParaRPr lang="en-US" sz="4000" dirty="0">
              <a:solidFill>
                <a:srgbClr val="000000"/>
              </a:solidFill>
              <a:latin typeface="Telegraf"/>
            </a:endParaRPr>
          </a:p>
          <a:p>
            <a:endParaRPr lang="en-US" sz="2000" dirty="0">
              <a:solidFill>
                <a:srgbClr val="000000"/>
              </a:solidFill>
              <a:latin typeface="Telegraf"/>
            </a:endParaRPr>
          </a:p>
        </p:txBody>
      </p:sp>
      <p:pic>
        <p:nvPicPr>
          <p:cNvPr id="5"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29847" y="8760774"/>
            <a:ext cx="2828306" cy="1414152"/>
          </a:xfrm>
          <a:prstGeom prst="rect">
            <a:avLst/>
          </a:prstGeom>
        </p:spPr>
      </p:pic>
      <p:pic>
        <p:nvPicPr>
          <p:cNvPr id="6" name="Picture 6"/>
          <p:cNvPicPr>
            <a:picLocks noChangeAspect="1"/>
          </p:cNvPicPr>
          <p:nvPr/>
        </p:nvPicPr>
        <p:blipFill>
          <a:blip r:embed="rId3"/>
          <a:srcRect/>
          <a:stretch>
            <a:fillRect/>
          </a:stretch>
        </p:blipFill>
        <p:spPr>
          <a:xfrm>
            <a:off x="671618" y="8760774"/>
            <a:ext cx="2828306" cy="1313984"/>
          </a:xfrm>
          <a:prstGeom prst="rect">
            <a:avLst/>
          </a:prstGeom>
        </p:spPr>
      </p:pic>
      <p:pic>
        <p:nvPicPr>
          <p:cNvPr id="7" name="Picture 7"/>
          <p:cNvPicPr>
            <a:picLocks noChangeAspect="1"/>
          </p:cNvPicPr>
          <p:nvPr/>
        </p:nvPicPr>
        <p:blipFill>
          <a:blip r:embed="rId4"/>
          <a:srcRect l="1469" r="1469"/>
          <a:stretch>
            <a:fillRect/>
          </a:stretch>
        </p:blipFill>
        <p:spPr>
          <a:xfrm>
            <a:off x="15738685" y="8854689"/>
            <a:ext cx="1771875" cy="1220069"/>
          </a:xfrm>
          <a:prstGeom prst="rect">
            <a:avLst/>
          </a:prstGeom>
        </p:spPr>
      </p:pic>
      <p:sp>
        <p:nvSpPr>
          <p:cNvPr id="10" name="TextBox 10"/>
          <p:cNvSpPr txBox="1"/>
          <p:nvPr/>
        </p:nvSpPr>
        <p:spPr>
          <a:xfrm>
            <a:off x="6661429" y="194023"/>
            <a:ext cx="11366146" cy="531018"/>
          </a:xfrm>
          <a:prstGeom prst="rect">
            <a:avLst/>
          </a:prstGeom>
        </p:spPr>
        <p:txBody>
          <a:bodyPr lIns="0" tIns="0" rIns="0" bIns="0" rtlCol="0" anchor="t">
            <a:spAutoFit/>
          </a:bodyPr>
          <a:lstStyle/>
          <a:p>
            <a:pPr algn="r">
              <a:lnSpc>
                <a:spcPts val="2100"/>
              </a:lnSpc>
            </a:pPr>
            <a:r>
              <a:rPr lang="en-US" sz="1500">
                <a:solidFill>
                  <a:srgbClr val="000000"/>
                </a:solidFill>
                <a:latin typeface="Arimo 1"/>
              </a:rPr>
              <a:t>This project has received funding from the European Union’s Horizon 2020 research and innovation </a:t>
            </a:r>
          </a:p>
          <a:p>
            <a:pPr algn="r">
              <a:lnSpc>
                <a:spcPts val="2100"/>
              </a:lnSpc>
            </a:pPr>
            <a:r>
              <a:rPr lang="en-US" sz="1500">
                <a:solidFill>
                  <a:srgbClr val="000000"/>
                </a:solidFill>
                <a:latin typeface="Arimo 1"/>
              </a:rPr>
              <a:t>programme under the Marie Skłodowska-Curie grant agreement No 956696.</a:t>
            </a:r>
          </a:p>
        </p:txBody>
      </p:sp>
      <p:sp>
        <p:nvSpPr>
          <p:cNvPr id="11" name="AutoShape 7"/>
          <p:cNvSpPr/>
          <p:nvPr/>
        </p:nvSpPr>
        <p:spPr>
          <a:xfrm flipV="1">
            <a:off x="16122575" y="944759"/>
            <a:ext cx="1905000" cy="45719"/>
          </a:xfrm>
          <a:prstGeom prst="rect">
            <a:avLst/>
          </a:prstGeom>
          <a:solidFill>
            <a:schemeClr val="bg1">
              <a:lumMod val="50000"/>
            </a:schemeClr>
          </a:solidFill>
        </p:spPr>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0"/>
            <a:ext cx="406854" cy="10287000"/>
          </a:xfrm>
          <a:prstGeom prst="rect">
            <a:avLst/>
          </a:prstGeom>
          <a:solidFill>
            <a:srgbClr val="F5DF4D"/>
          </a:solidFill>
        </p:spPr>
      </p:sp>
      <p:sp>
        <p:nvSpPr>
          <p:cNvPr id="3" name="TextBox 3"/>
          <p:cNvSpPr txBox="1"/>
          <p:nvPr/>
        </p:nvSpPr>
        <p:spPr>
          <a:xfrm>
            <a:off x="2171700" y="1306376"/>
            <a:ext cx="14486478" cy="1221553"/>
          </a:xfrm>
          <a:prstGeom prst="rect">
            <a:avLst/>
          </a:prstGeom>
        </p:spPr>
        <p:txBody>
          <a:bodyPr lIns="0" tIns="0" rIns="0" bIns="0" rtlCol="0" anchor="t">
            <a:spAutoFit/>
          </a:bodyPr>
          <a:lstStyle/>
          <a:p>
            <a:pPr>
              <a:lnSpc>
                <a:spcPts val="10800"/>
              </a:lnSpc>
            </a:pPr>
            <a:r>
              <a:rPr lang="en-US" sz="5400" dirty="0">
                <a:solidFill>
                  <a:srgbClr val="000000"/>
                </a:solidFill>
                <a:latin typeface="Telegraf Bold"/>
              </a:rPr>
              <a:t>A New Compromise Point</a:t>
            </a:r>
          </a:p>
        </p:txBody>
      </p:sp>
      <p:pic>
        <p:nvPicPr>
          <p:cNvPr id="5"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29847" y="8710689"/>
            <a:ext cx="2828306" cy="1414152"/>
          </a:xfrm>
          <a:prstGeom prst="rect">
            <a:avLst/>
          </a:prstGeom>
        </p:spPr>
      </p:pic>
      <p:pic>
        <p:nvPicPr>
          <p:cNvPr id="6" name="Picture 6"/>
          <p:cNvPicPr>
            <a:picLocks noChangeAspect="1"/>
          </p:cNvPicPr>
          <p:nvPr/>
        </p:nvPicPr>
        <p:blipFill>
          <a:blip r:embed="rId3"/>
          <a:srcRect/>
          <a:stretch>
            <a:fillRect/>
          </a:stretch>
        </p:blipFill>
        <p:spPr>
          <a:xfrm>
            <a:off x="671618" y="8760774"/>
            <a:ext cx="2828306" cy="1313984"/>
          </a:xfrm>
          <a:prstGeom prst="rect">
            <a:avLst/>
          </a:prstGeom>
        </p:spPr>
      </p:pic>
      <p:pic>
        <p:nvPicPr>
          <p:cNvPr id="7" name="Picture 7"/>
          <p:cNvPicPr>
            <a:picLocks noChangeAspect="1"/>
          </p:cNvPicPr>
          <p:nvPr/>
        </p:nvPicPr>
        <p:blipFill>
          <a:blip r:embed="rId4"/>
          <a:srcRect l="1469" r="1469"/>
          <a:stretch>
            <a:fillRect/>
          </a:stretch>
        </p:blipFill>
        <p:spPr>
          <a:xfrm>
            <a:off x="15844507" y="8857815"/>
            <a:ext cx="1771875" cy="1220069"/>
          </a:xfrm>
          <a:prstGeom prst="rect">
            <a:avLst/>
          </a:prstGeom>
        </p:spPr>
      </p:pic>
      <p:sp>
        <p:nvSpPr>
          <p:cNvPr id="10" name="TextBox 10"/>
          <p:cNvSpPr txBox="1"/>
          <p:nvPr/>
        </p:nvSpPr>
        <p:spPr>
          <a:xfrm>
            <a:off x="6661429" y="194023"/>
            <a:ext cx="11366146" cy="531018"/>
          </a:xfrm>
          <a:prstGeom prst="rect">
            <a:avLst/>
          </a:prstGeom>
        </p:spPr>
        <p:txBody>
          <a:bodyPr lIns="0" tIns="0" rIns="0" bIns="0" rtlCol="0" anchor="t">
            <a:spAutoFit/>
          </a:bodyPr>
          <a:lstStyle/>
          <a:p>
            <a:pPr algn="r">
              <a:lnSpc>
                <a:spcPts val="2100"/>
              </a:lnSpc>
            </a:pPr>
            <a:r>
              <a:rPr lang="en-US" sz="1500">
                <a:solidFill>
                  <a:srgbClr val="000000"/>
                </a:solidFill>
                <a:latin typeface="Arimo 1"/>
              </a:rPr>
              <a:t>This project has received funding from the European Union’s Horizon 2020 research and innovation </a:t>
            </a:r>
          </a:p>
          <a:p>
            <a:pPr algn="r">
              <a:lnSpc>
                <a:spcPts val="2100"/>
              </a:lnSpc>
            </a:pPr>
            <a:r>
              <a:rPr lang="en-US" sz="1500">
                <a:solidFill>
                  <a:srgbClr val="000000"/>
                </a:solidFill>
                <a:latin typeface="Arimo 1"/>
              </a:rPr>
              <a:t>programme under the Marie Skłodowska-Curie grant agreement No 956696.</a:t>
            </a:r>
          </a:p>
        </p:txBody>
      </p:sp>
      <p:sp>
        <p:nvSpPr>
          <p:cNvPr id="13" name="AutoShape 7"/>
          <p:cNvSpPr/>
          <p:nvPr/>
        </p:nvSpPr>
        <p:spPr>
          <a:xfrm flipV="1">
            <a:off x="16122575" y="944759"/>
            <a:ext cx="1905000" cy="45719"/>
          </a:xfrm>
          <a:prstGeom prst="rect">
            <a:avLst/>
          </a:prstGeom>
          <a:solidFill>
            <a:schemeClr val="bg1">
              <a:lumMod val="50000"/>
            </a:schemeClr>
          </a:solidFill>
        </p:spPr>
      </p:sp>
      <p:pic>
        <p:nvPicPr>
          <p:cNvPr id="8" name="Immagin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99924" y="3238500"/>
            <a:ext cx="12044876" cy="525780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0"/>
            <a:ext cx="406854" cy="10287000"/>
          </a:xfrm>
          <a:prstGeom prst="rect">
            <a:avLst/>
          </a:prstGeom>
          <a:solidFill>
            <a:srgbClr val="AAC0C4"/>
          </a:solidFill>
        </p:spPr>
      </p:sp>
      <p:sp>
        <p:nvSpPr>
          <p:cNvPr id="3" name="TextBox 3"/>
          <p:cNvSpPr txBox="1"/>
          <p:nvPr/>
        </p:nvSpPr>
        <p:spPr>
          <a:xfrm>
            <a:off x="1676400" y="495300"/>
            <a:ext cx="4800600" cy="1384995"/>
          </a:xfrm>
          <a:prstGeom prst="rect">
            <a:avLst/>
          </a:prstGeom>
        </p:spPr>
        <p:txBody>
          <a:bodyPr wrap="square" lIns="0" tIns="0" rIns="0" bIns="0" rtlCol="0" anchor="t">
            <a:spAutoFit/>
          </a:bodyPr>
          <a:lstStyle/>
          <a:p>
            <a:pPr>
              <a:lnSpc>
                <a:spcPts val="10800"/>
              </a:lnSpc>
            </a:pPr>
            <a:r>
              <a:rPr lang="en-US" sz="9000" dirty="0">
                <a:solidFill>
                  <a:srgbClr val="000000"/>
                </a:solidFill>
                <a:latin typeface="Telegraf Bold"/>
              </a:rPr>
              <a:t>LCC</a:t>
            </a:r>
          </a:p>
        </p:txBody>
      </p:sp>
      <p:sp>
        <p:nvSpPr>
          <p:cNvPr id="4" name="TextBox 4"/>
          <p:cNvSpPr txBox="1"/>
          <p:nvPr/>
        </p:nvSpPr>
        <p:spPr>
          <a:xfrm>
            <a:off x="990600" y="2247900"/>
            <a:ext cx="15667578" cy="5539978"/>
          </a:xfrm>
          <a:prstGeom prst="rect">
            <a:avLst/>
          </a:prstGeom>
        </p:spPr>
        <p:txBody>
          <a:bodyPr wrap="square" lIns="0" tIns="0" rIns="0" bIns="0" rtlCol="0" anchor="t">
            <a:spAutoFit/>
          </a:bodyPr>
          <a:lstStyle/>
          <a:p>
            <a:r>
              <a:rPr lang="en-US" sz="3600" dirty="0"/>
              <a:t>Parts or all of the costs over the life cycle of a product, service or works costs, such as:</a:t>
            </a:r>
            <a:endParaRPr lang="it-IT" sz="3600" dirty="0"/>
          </a:p>
          <a:p>
            <a:pPr marL="457200" lvl="0" indent="-457200">
              <a:buFont typeface="Arial" panose="020B0604020202020204" pitchFamily="34" charset="0"/>
              <a:buChar char="•"/>
            </a:pPr>
            <a:r>
              <a:rPr lang="it-IT" sz="3600" dirty="0" err="1"/>
              <a:t>costs</a:t>
            </a:r>
            <a:r>
              <a:rPr lang="it-IT" sz="3600" dirty="0"/>
              <a:t> </a:t>
            </a:r>
            <a:r>
              <a:rPr lang="it-IT" sz="3600" dirty="0" err="1"/>
              <a:t>relating</a:t>
            </a:r>
            <a:r>
              <a:rPr lang="it-IT" sz="3600" dirty="0"/>
              <a:t> to </a:t>
            </a:r>
            <a:r>
              <a:rPr lang="it-IT" sz="3600" dirty="0" err="1"/>
              <a:t>acquisition</a:t>
            </a:r>
            <a:endParaRPr lang="it-IT" sz="3600" dirty="0"/>
          </a:p>
          <a:p>
            <a:pPr marL="457200" lvl="0" indent="-457200">
              <a:buFont typeface="Arial" panose="020B0604020202020204" pitchFamily="34" charset="0"/>
              <a:buChar char="•"/>
            </a:pPr>
            <a:r>
              <a:rPr lang="en-US" sz="3600" dirty="0"/>
              <a:t>costs of use, such as consumption of energy and other resources</a:t>
            </a:r>
            <a:endParaRPr lang="it-IT" sz="3600" dirty="0"/>
          </a:p>
          <a:p>
            <a:pPr marL="457200" lvl="0" indent="-457200">
              <a:buFont typeface="Arial" panose="020B0604020202020204" pitchFamily="34" charset="0"/>
              <a:buChar char="•"/>
            </a:pPr>
            <a:r>
              <a:rPr lang="it-IT" sz="3600" dirty="0" err="1"/>
              <a:t>maintenance</a:t>
            </a:r>
            <a:r>
              <a:rPr lang="it-IT" sz="3600" dirty="0"/>
              <a:t> </a:t>
            </a:r>
            <a:r>
              <a:rPr lang="it-IT" sz="3600" dirty="0" err="1"/>
              <a:t>costs</a:t>
            </a:r>
            <a:endParaRPr lang="it-IT" sz="3600" dirty="0"/>
          </a:p>
          <a:p>
            <a:pPr marL="457200" lvl="0" indent="-457200">
              <a:buFont typeface="Arial" panose="020B0604020202020204" pitchFamily="34" charset="0"/>
              <a:buChar char="•"/>
            </a:pPr>
            <a:r>
              <a:rPr lang="en-US" sz="3600" dirty="0"/>
              <a:t>end of life costs, such as collection and recycling costs</a:t>
            </a:r>
            <a:endParaRPr lang="it-IT" sz="3600" dirty="0"/>
          </a:p>
          <a:p>
            <a:pPr marL="457200" lvl="0" indent="-457200">
              <a:buFont typeface="Arial" panose="020B0604020202020204" pitchFamily="34" charset="0"/>
              <a:buChar char="•"/>
            </a:pPr>
            <a:r>
              <a:rPr lang="en-US" sz="3600" dirty="0"/>
              <a:t>costs imputed to environmental externalities linked to the product, service or works during its life cycle, provided their monetary value can be determined and verified; such costs may include the cost of emissions of greenhouse gases and of other pollutant emissions and other climate change mitigation costs</a:t>
            </a:r>
            <a:endParaRPr lang="it-IT" sz="3600" dirty="0"/>
          </a:p>
        </p:txBody>
      </p:sp>
      <p:pic>
        <p:nvPicPr>
          <p:cNvPr id="5"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00786" y="8710689"/>
            <a:ext cx="2828306" cy="1414152"/>
          </a:xfrm>
          <a:prstGeom prst="rect">
            <a:avLst/>
          </a:prstGeom>
        </p:spPr>
      </p:pic>
      <p:pic>
        <p:nvPicPr>
          <p:cNvPr id="6" name="Picture 6"/>
          <p:cNvPicPr>
            <a:picLocks noChangeAspect="1"/>
          </p:cNvPicPr>
          <p:nvPr/>
        </p:nvPicPr>
        <p:blipFill>
          <a:blip r:embed="rId3"/>
          <a:srcRect/>
          <a:stretch>
            <a:fillRect/>
          </a:stretch>
        </p:blipFill>
        <p:spPr>
          <a:xfrm>
            <a:off x="671618" y="8760774"/>
            <a:ext cx="2828306" cy="1313984"/>
          </a:xfrm>
          <a:prstGeom prst="rect">
            <a:avLst/>
          </a:prstGeom>
        </p:spPr>
      </p:pic>
      <p:pic>
        <p:nvPicPr>
          <p:cNvPr id="7" name="Picture 7"/>
          <p:cNvPicPr>
            <a:picLocks noChangeAspect="1"/>
          </p:cNvPicPr>
          <p:nvPr/>
        </p:nvPicPr>
        <p:blipFill>
          <a:blip r:embed="rId4"/>
          <a:srcRect l="1469" r="1469"/>
          <a:stretch>
            <a:fillRect/>
          </a:stretch>
        </p:blipFill>
        <p:spPr>
          <a:xfrm>
            <a:off x="15844507" y="8857815"/>
            <a:ext cx="1771875" cy="1220069"/>
          </a:xfrm>
          <a:prstGeom prst="rect">
            <a:avLst/>
          </a:prstGeom>
        </p:spPr>
      </p:pic>
      <p:sp>
        <p:nvSpPr>
          <p:cNvPr id="10" name="TextBox 10"/>
          <p:cNvSpPr txBox="1"/>
          <p:nvPr/>
        </p:nvSpPr>
        <p:spPr>
          <a:xfrm>
            <a:off x="6661429" y="194023"/>
            <a:ext cx="11366146" cy="531018"/>
          </a:xfrm>
          <a:prstGeom prst="rect">
            <a:avLst/>
          </a:prstGeom>
        </p:spPr>
        <p:txBody>
          <a:bodyPr lIns="0" tIns="0" rIns="0" bIns="0" rtlCol="0" anchor="t">
            <a:spAutoFit/>
          </a:bodyPr>
          <a:lstStyle/>
          <a:p>
            <a:pPr algn="r">
              <a:lnSpc>
                <a:spcPts val="2100"/>
              </a:lnSpc>
            </a:pPr>
            <a:r>
              <a:rPr lang="en-US" sz="1500">
                <a:solidFill>
                  <a:srgbClr val="000000"/>
                </a:solidFill>
                <a:latin typeface="Arimo 1"/>
              </a:rPr>
              <a:t>This project has received funding from the European Union’s Horizon 2020 research and innovation </a:t>
            </a:r>
          </a:p>
          <a:p>
            <a:pPr algn="r">
              <a:lnSpc>
                <a:spcPts val="2100"/>
              </a:lnSpc>
            </a:pPr>
            <a:r>
              <a:rPr lang="en-US" sz="1500">
                <a:solidFill>
                  <a:srgbClr val="000000"/>
                </a:solidFill>
                <a:latin typeface="Arimo 1"/>
              </a:rPr>
              <a:t>programme under the Marie Skłodowska-Curie grant agreement No 956696.</a:t>
            </a:r>
          </a:p>
        </p:txBody>
      </p:sp>
      <p:sp>
        <p:nvSpPr>
          <p:cNvPr id="11" name="AutoShape 7"/>
          <p:cNvSpPr/>
          <p:nvPr/>
        </p:nvSpPr>
        <p:spPr>
          <a:xfrm flipV="1">
            <a:off x="16122575" y="944759"/>
            <a:ext cx="1905000" cy="45719"/>
          </a:xfrm>
          <a:prstGeom prst="rect">
            <a:avLst/>
          </a:prstGeom>
          <a:solidFill>
            <a:schemeClr val="bg1">
              <a:lumMod val="50000"/>
            </a:schemeClr>
          </a:solidFill>
        </p:spPr>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0"/>
            <a:ext cx="406854" cy="10287000"/>
          </a:xfrm>
          <a:prstGeom prst="rect">
            <a:avLst/>
          </a:prstGeom>
          <a:solidFill>
            <a:srgbClr val="0D3D44"/>
          </a:solidFill>
        </p:spPr>
      </p:sp>
      <p:sp>
        <p:nvSpPr>
          <p:cNvPr id="3" name="TextBox 3"/>
          <p:cNvSpPr txBox="1"/>
          <p:nvPr/>
        </p:nvSpPr>
        <p:spPr>
          <a:xfrm>
            <a:off x="2171700" y="1444876"/>
            <a:ext cx="14486478" cy="1187697"/>
          </a:xfrm>
          <a:prstGeom prst="rect">
            <a:avLst/>
          </a:prstGeom>
        </p:spPr>
        <p:txBody>
          <a:bodyPr lIns="0" tIns="0" rIns="0" bIns="0" rtlCol="0" anchor="t">
            <a:spAutoFit/>
          </a:bodyPr>
          <a:lstStyle/>
          <a:p>
            <a:pPr>
              <a:lnSpc>
                <a:spcPts val="10800"/>
              </a:lnSpc>
            </a:pPr>
            <a:r>
              <a:rPr lang="en-US" sz="4400" dirty="0">
                <a:solidFill>
                  <a:srgbClr val="000000"/>
                </a:solidFill>
                <a:latin typeface="Telegraf Bold"/>
              </a:rPr>
              <a:t>Methodology</a:t>
            </a:r>
          </a:p>
        </p:txBody>
      </p:sp>
      <p:pic>
        <p:nvPicPr>
          <p:cNvPr id="5"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29847" y="8710689"/>
            <a:ext cx="2828306" cy="1414152"/>
          </a:xfrm>
          <a:prstGeom prst="rect">
            <a:avLst/>
          </a:prstGeom>
        </p:spPr>
      </p:pic>
      <p:pic>
        <p:nvPicPr>
          <p:cNvPr id="6" name="Picture 6"/>
          <p:cNvPicPr>
            <a:picLocks noChangeAspect="1"/>
          </p:cNvPicPr>
          <p:nvPr/>
        </p:nvPicPr>
        <p:blipFill>
          <a:blip r:embed="rId3"/>
          <a:srcRect/>
          <a:stretch>
            <a:fillRect/>
          </a:stretch>
        </p:blipFill>
        <p:spPr>
          <a:xfrm>
            <a:off x="671618" y="8760774"/>
            <a:ext cx="2828306" cy="1313984"/>
          </a:xfrm>
          <a:prstGeom prst="rect">
            <a:avLst/>
          </a:prstGeom>
        </p:spPr>
      </p:pic>
      <p:pic>
        <p:nvPicPr>
          <p:cNvPr id="7" name="Picture 7"/>
          <p:cNvPicPr>
            <a:picLocks noChangeAspect="1"/>
          </p:cNvPicPr>
          <p:nvPr/>
        </p:nvPicPr>
        <p:blipFill>
          <a:blip r:embed="rId4"/>
          <a:srcRect l="1469" r="1469"/>
          <a:stretch>
            <a:fillRect/>
          </a:stretch>
        </p:blipFill>
        <p:spPr>
          <a:xfrm>
            <a:off x="15844507" y="8857815"/>
            <a:ext cx="1771875" cy="1220069"/>
          </a:xfrm>
          <a:prstGeom prst="rect">
            <a:avLst/>
          </a:prstGeom>
        </p:spPr>
      </p:pic>
      <p:sp>
        <p:nvSpPr>
          <p:cNvPr id="10" name="TextBox 10"/>
          <p:cNvSpPr txBox="1"/>
          <p:nvPr/>
        </p:nvSpPr>
        <p:spPr>
          <a:xfrm>
            <a:off x="6661429" y="194023"/>
            <a:ext cx="11366146" cy="531018"/>
          </a:xfrm>
          <a:prstGeom prst="rect">
            <a:avLst/>
          </a:prstGeom>
        </p:spPr>
        <p:txBody>
          <a:bodyPr lIns="0" tIns="0" rIns="0" bIns="0" rtlCol="0" anchor="t">
            <a:spAutoFit/>
          </a:bodyPr>
          <a:lstStyle/>
          <a:p>
            <a:pPr algn="r">
              <a:lnSpc>
                <a:spcPts val="2100"/>
              </a:lnSpc>
            </a:pPr>
            <a:r>
              <a:rPr lang="en-US" sz="1500">
                <a:solidFill>
                  <a:srgbClr val="000000"/>
                </a:solidFill>
                <a:latin typeface="Arimo 1"/>
              </a:rPr>
              <a:t>This project has received funding from the European Union’s Horizon 2020 research and innovation </a:t>
            </a:r>
          </a:p>
          <a:p>
            <a:pPr algn="r">
              <a:lnSpc>
                <a:spcPts val="2100"/>
              </a:lnSpc>
            </a:pPr>
            <a:r>
              <a:rPr lang="en-US" sz="1500">
                <a:solidFill>
                  <a:srgbClr val="000000"/>
                </a:solidFill>
                <a:latin typeface="Arimo 1"/>
              </a:rPr>
              <a:t>programme under the Marie Skłodowska-Curie grant agreement No 956696.</a:t>
            </a:r>
          </a:p>
        </p:txBody>
      </p:sp>
      <p:sp>
        <p:nvSpPr>
          <p:cNvPr id="11" name="AutoShape 7"/>
          <p:cNvSpPr/>
          <p:nvPr/>
        </p:nvSpPr>
        <p:spPr>
          <a:xfrm flipV="1">
            <a:off x="16122575" y="944759"/>
            <a:ext cx="1905000" cy="45719"/>
          </a:xfrm>
          <a:prstGeom prst="rect">
            <a:avLst/>
          </a:prstGeom>
          <a:solidFill>
            <a:schemeClr val="bg1">
              <a:lumMod val="50000"/>
            </a:schemeClr>
          </a:solidFill>
        </p:spPr>
      </p:sp>
      <p:sp>
        <p:nvSpPr>
          <p:cNvPr id="14" name="Rettangolo 13"/>
          <p:cNvSpPr/>
          <p:nvPr/>
        </p:nvSpPr>
        <p:spPr>
          <a:xfrm>
            <a:off x="2362200" y="3086971"/>
            <a:ext cx="12115800" cy="5427448"/>
          </a:xfrm>
          <a:prstGeom prst="rect">
            <a:avLst/>
          </a:prstGeom>
        </p:spPr>
        <p:txBody>
          <a:bodyPr wrap="square">
            <a:spAutoFit/>
          </a:bodyPr>
          <a:lstStyle/>
          <a:p>
            <a:pPr marL="342900" lvl="0" indent="-342900">
              <a:lnSpc>
                <a:spcPct val="107000"/>
              </a:lnSpc>
              <a:spcAft>
                <a:spcPts val="0"/>
              </a:spcAft>
              <a:buFont typeface="Symbol" panose="05050102010706020507" pitchFamily="18" charset="2"/>
              <a:buChar char=""/>
            </a:pPr>
            <a:r>
              <a:rPr lang="en-US" sz="3600" dirty="0">
                <a:latin typeface="Times New Roman" panose="02020603050405020304" pitchFamily="18" charset="0"/>
                <a:ea typeface="Times New Roman" panose="02020603050405020304" pitchFamily="18" charset="0"/>
                <a:cs typeface="Times New Roman" panose="02020603050405020304" pitchFamily="18" charset="0"/>
              </a:rPr>
              <a:t>based on objectively verifiable and non-discriminatory criteria. In particular, where it has not been established for repeated or continuous application, it shall not unduly </a:t>
            </a:r>
            <a:r>
              <a:rPr lang="en-US" sz="3600" dirty="0" err="1">
                <a:latin typeface="Times New Roman" panose="02020603050405020304" pitchFamily="18" charset="0"/>
                <a:ea typeface="Times New Roman" panose="02020603050405020304" pitchFamily="18" charset="0"/>
                <a:cs typeface="Times New Roman" panose="02020603050405020304" pitchFamily="18" charset="0"/>
              </a:rPr>
              <a:t>favour</a:t>
            </a:r>
            <a:r>
              <a:rPr lang="en-US" sz="3600" dirty="0">
                <a:latin typeface="Times New Roman" panose="02020603050405020304" pitchFamily="18" charset="0"/>
                <a:ea typeface="Times New Roman" panose="02020603050405020304" pitchFamily="18" charset="0"/>
                <a:cs typeface="Times New Roman" panose="02020603050405020304" pitchFamily="18" charset="0"/>
              </a:rPr>
              <a:t> or disadvantage certain economic operators</a:t>
            </a:r>
            <a:endParaRPr lang="it-IT" sz="3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US" sz="3600" dirty="0">
                <a:latin typeface="Times New Roman" panose="02020603050405020304" pitchFamily="18" charset="0"/>
                <a:ea typeface="Times New Roman" panose="02020603050405020304" pitchFamily="18" charset="0"/>
                <a:cs typeface="Times New Roman" panose="02020603050405020304" pitchFamily="18" charset="0"/>
              </a:rPr>
              <a:t>accessible to all interested parties</a:t>
            </a:r>
            <a:endParaRPr lang="it-IT" sz="3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US" sz="3600" dirty="0">
                <a:latin typeface="Times New Roman" panose="02020603050405020304" pitchFamily="18" charset="0"/>
                <a:ea typeface="Times New Roman" panose="02020603050405020304" pitchFamily="18" charset="0"/>
                <a:cs typeface="Times New Roman" panose="02020603050405020304" pitchFamily="18" charset="0"/>
              </a:rPr>
              <a:t>data required can be provided with reasonable effort by normally diligent economic operators, </a:t>
            </a:r>
            <a:r>
              <a:rPr lang="en-US" sz="3600" dirty="0" err="1">
                <a:latin typeface="Times New Roman" panose="02020603050405020304" pitchFamily="18" charset="0"/>
                <a:ea typeface="Times New Roman" panose="02020603050405020304" pitchFamily="18" charset="0"/>
                <a:cs typeface="Times New Roman" panose="02020603050405020304" pitchFamily="18" charset="0"/>
              </a:rPr>
              <a:t>incl</a:t>
            </a:r>
            <a:r>
              <a:rPr lang="en-US" sz="3600" dirty="0">
                <a:latin typeface="Times New Roman" panose="02020603050405020304" pitchFamily="18" charset="0"/>
                <a:ea typeface="Times New Roman" panose="02020603050405020304" pitchFamily="18" charset="0"/>
                <a:cs typeface="Times New Roman" panose="02020603050405020304" pitchFamily="18" charset="0"/>
              </a:rPr>
              <a:t> from third countries party to the GPA or other international agreements by which the Union is bound</a:t>
            </a:r>
            <a:endParaRPr lang="it-IT" sz="3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44725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LCC </a:t>
            </a:r>
            <a:r>
              <a:rPr lang="it-IT" dirty="0" err="1"/>
              <a:t>calculation</a:t>
            </a:r>
            <a:r>
              <a:rPr lang="it-IT" dirty="0"/>
              <a:t> </a:t>
            </a:r>
            <a:r>
              <a:rPr lang="it-IT" dirty="0" err="1"/>
              <a:t>tools</a:t>
            </a:r>
            <a:endParaRPr lang="it-IT" dirty="0"/>
          </a:p>
        </p:txBody>
      </p:sp>
      <p:sp>
        <p:nvSpPr>
          <p:cNvPr id="3" name="Segnaposto contenuto 2"/>
          <p:cNvSpPr>
            <a:spLocks noGrp="1"/>
          </p:cNvSpPr>
          <p:nvPr>
            <p:ph sz="quarter" idx="13"/>
          </p:nvPr>
        </p:nvSpPr>
        <p:spPr>
          <a:xfrm>
            <a:off x="2286001" y="1687116"/>
            <a:ext cx="8229599" cy="5940660"/>
          </a:xfrm>
        </p:spPr>
        <p:txBody>
          <a:bodyPr>
            <a:normAutofit fontScale="92500" lnSpcReduction="10000"/>
          </a:bodyPr>
          <a:lstStyle/>
          <a:p>
            <a:r>
              <a:rPr lang="en-US" sz="4200" dirty="0"/>
              <a:t>The European Commission has developed a series of sector specific LCC calculation tools which aim to facilitate the use of LCC amongst public procurers.</a:t>
            </a:r>
          </a:p>
          <a:p>
            <a:pPr marL="0" indent="0">
              <a:buNone/>
            </a:pPr>
            <a:r>
              <a:rPr lang="it-IT" sz="2400" dirty="0"/>
              <a:t>https://ec.europa.eu/environment/gpp/lcc.htm</a:t>
            </a:r>
            <a:endParaRPr lang="en-US" sz="2400" dirty="0"/>
          </a:p>
          <a:p>
            <a:r>
              <a:rPr lang="en-US" sz="4200" dirty="0" err="1"/>
              <a:t>Incl</a:t>
            </a:r>
            <a:r>
              <a:rPr lang="en-US" sz="4200" dirty="0"/>
              <a:t> one for Computers and monitors (to be updated to new GPP criteria</a:t>
            </a:r>
          </a:p>
          <a:p>
            <a:pPr marL="0" indent="0">
              <a:buNone/>
            </a:pPr>
            <a:r>
              <a:rPr lang="en-US" sz="2400" dirty="0"/>
              <a:t>https://ec.europa.eu/environment/gpp/pdf/EC_LCC_computers_guide_final_updated_Mar2019.pdf</a:t>
            </a:r>
          </a:p>
          <a:p>
            <a:endParaRPr lang="en-US" dirty="0"/>
          </a:p>
        </p:txBody>
      </p:sp>
      <p:pic>
        <p:nvPicPr>
          <p:cNvPr id="6" name="Immagin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88217" y="1579104"/>
            <a:ext cx="4913783" cy="6048672"/>
          </a:xfrm>
          <a:prstGeom prst="rect">
            <a:avLst/>
          </a:prstGeom>
        </p:spPr>
      </p:pic>
    </p:spTree>
    <p:extLst>
      <p:ext uri="{BB962C8B-B14F-4D97-AF65-F5344CB8AC3E}">
        <p14:creationId xmlns:p14="http://schemas.microsoft.com/office/powerpoint/2010/main" val="21842756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0"/>
            <a:ext cx="406854" cy="10287000"/>
          </a:xfrm>
          <a:prstGeom prst="rect">
            <a:avLst/>
          </a:prstGeom>
          <a:solidFill>
            <a:srgbClr val="0D3D44"/>
          </a:solidFill>
        </p:spPr>
      </p:sp>
      <p:sp>
        <p:nvSpPr>
          <p:cNvPr id="3" name="TextBox 3"/>
          <p:cNvSpPr txBox="1"/>
          <p:nvPr/>
        </p:nvSpPr>
        <p:spPr>
          <a:xfrm>
            <a:off x="2171700" y="1444876"/>
            <a:ext cx="14486478" cy="1241878"/>
          </a:xfrm>
          <a:prstGeom prst="rect">
            <a:avLst/>
          </a:prstGeom>
        </p:spPr>
        <p:txBody>
          <a:bodyPr lIns="0" tIns="0" rIns="0" bIns="0" rtlCol="0" anchor="t">
            <a:spAutoFit/>
          </a:bodyPr>
          <a:lstStyle/>
          <a:p>
            <a:pPr>
              <a:lnSpc>
                <a:spcPts val="10800"/>
              </a:lnSpc>
            </a:pPr>
            <a:r>
              <a:rPr lang="en-US" sz="6000" dirty="0">
                <a:solidFill>
                  <a:srgbClr val="00B050"/>
                </a:solidFill>
                <a:latin typeface="Telegraf Bold"/>
              </a:rPr>
              <a:t>Pivot towards the circular economy</a:t>
            </a:r>
          </a:p>
        </p:txBody>
      </p:sp>
      <p:pic>
        <p:nvPicPr>
          <p:cNvPr id="5"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29847" y="8710689"/>
            <a:ext cx="2828306" cy="1414152"/>
          </a:xfrm>
          <a:prstGeom prst="rect">
            <a:avLst/>
          </a:prstGeom>
        </p:spPr>
      </p:pic>
      <p:pic>
        <p:nvPicPr>
          <p:cNvPr id="6" name="Picture 6"/>
          <p:cNvPicPr>
            <a:picLocks noChangeAspect="1"/>
          </p:cNvPicPr>
          <p:nvPr/>
        </p:nvPicPr>
        <p:blipFill>
          <a:blip r:embed="rId3"/>
          <a:srcRect/>
          <a:stretch>
            <a:fillRect/>
          </a:stretch>
        </p:blipFill>
        <p:spPr>
          <a:xfrm>
            <a:off x="671618" y="8760774"/>
            <a:ext cx="2828306" cy="1313984"/>
          </a:xfrm>
          <a:prstGeom prst="rect">
            <a:avLst/>
          </a:prstGeom>
        </p:spPr>
      </p:pic>
      <p:pic>
        <p:nvPicPr>
          <p:cNvPr id="7" name="Picture 7"/>
          <p:cNvPicPr>
            <a:picLocks noChangeAspect="1"/>
          </p:cNvPicPr>
          <p:nvPr/>
        </p:nvPicPr>
        <p:blipFill>
          <a:blip r:embed="rId4"/>
          <a:srcRect l="1469" r="1469"/>
          <a:stretch>
            <a:fillRect/>
          </a:stretch>
        </p:blipFill>
        <p:spPr>
          <a:xfrm>
            <a:off x="15844507" y="8857815"/>
            <a:ext cx="1771875" cy="1220069"/>
          </a:xfrm>
          <a:prstGeom prst="rect">
            <a:avLst/>
          </a:prstGeom>
        </p:spPr>
      </p:pic>
      <p:sp>
        <p:nvSpPr>
          <p:cNvPr id="10" name="TextBox 10"/>
          <p:cNvSpPr txBox="1"/>
          <p:nvPr/>
        </p:nvSpPr>
        <p:spPr>
          <a:xfrm>
            <a:off x="6661429" y="194023"/>
            <a:ext cx="11366146" cy="531018"/>
          </a:xfrm>
          <a:prstGeom prst="rect">
            <a:avLst/>
          </a:prstGeom>
        </p:spPr>
        <p:txBody>
          <a:bodyPr lIns="0" tIns="0" rIns="0" bIns="0" rtlCol="0" anchor="t">
            <a:spAutoFit/>
          </a:bodyPr>
          <a:lstStyle/>
          <a:p>
            <a:pPr algn="r">
              <a:lnSpc>
                <a:spcPts val="2100"/>
              </a:lnSpc>
            </a:pPr>
            <a:r>
              <a:rPr lang="en-US" sz="1500">
                <a:solidFill>
                  <a:srgbClr val="000000"/>
                </a:solidFill>
                <a:latin typeface="Arimo 1"/>
              </a:rPr>
              <a:t>This project has received funding from the European Union’s Horizon 2020 research and innovation </a:t>
            </a:r>
          </a:p>
          <a:p>
            <a:pPr algn="r">
              <a:lnSpc>
                <a:spcPts val="2100"/>
              </a:lnSpc>
            </a:pPr>
            <a:r>
              <a:rPr lang="en-US" sz="1500">
                <a:solidFill>
                  <a:srgbClr val="000000"/>
                </a:solidFill>
                <a:latin typeface="Arimo 1"/>
              </a:rPr>
              <a:t>programme under the Marie Skłodowska-Curie grant agreement No 956696.</a:t>
            </a:r>
          </a:p>
        </p:txBody>
      </p:sp>
      <p:sp>
        <p:nvSpPr>
          <p:cNvPr id="11" name="AutoShape 7"/>
          <p:cNvSpPr/>
          <p:nvPr/>
        </p:nvSpPr>
        <p:spPr>
          <a:xfrm flipV="1">
            <a:off x="16122575" y="944759"/>
            <a:ext cx="1905000" cy="45719"/>
          </a:xfrm>
          <a:prstGeom prst="rect">
            <a:avLst/>
          </a:prstGeom>
          <a:solidFill>
            <a:schemeClr val="bg1">
              <a:lumMod val="50000"/>
            </a:schemeClr>
          </a:solidFill>
        </p:spPr>
      </p:sp>
      <p:sp>
        <p:nvSpPr>
          <p:cNvPr id="4" name="Rettangolo 3"/>
          <p:cNvSpPr/>
          <p:nvPr/>
        </p:nvSpPr>
        <p:spPr>
          <a:xfrm>
            <a:off x="7086600" y="3086971"/>
            <a:ext cx="9982200" cy="5509200"/>
          </a:xfrm>
          <a:prstGeom prst="rect">
            <a:avLst/>
          </a:prstGeom>
        </p:spPr>
        <p:txBody>
          <a:bodyPr wrap="square">
            <a:spAutoFit/>
          </a:bodyPr>
          <a:lstStyle/>
          <a:p>
            <a:pPr marL="428625" indent="-428625">
              <a:buFont typeface="Arial" panose="020B0604020202020204" pitchFamily="34" charset="0"/>
              <a:buChar char="•"/>
            </a:pPr>
            <a:r>
              <a:rPr lang="en-US" sz="3200" dirty="0">
                <a:latin typeface="Arial" panose="020B0604020202020204" pitchFamily="34" charset="0"/>
              </a:rPr>
              <a:t>within the current linear production and consumption economic model, only a small share of waste produced is reused, recycled or traded as secondary materials</a:t>
            </a:r>
          </a:p>
          <a:p>
            <a:pPr marL="428625" indent="-428625">
              <a:buFont typeface="Arial" panose="020B0604020202020204" pitchFamily="34" charset="0"/>
              <a:buChar char="•"/>
            </a:pPr>
            <a:r>
              <a:rPr lang="en-US" sz="3200" dirty="0">
                <a:latin typeface="Arial" panose="020B0604020202020204" pitchFamily="34" charset="0"/>
              </a:rPr>
              <a:t>given that resources are finite, economies will no longer be able to rely on these </a:t>
            </a:r>
            <a:r>
              <a:rPr lang="en-US" sz="3200" dirty="0">
                <a:solidFill>
                  <a:srgbClr val="FF0000"/>
                </a:solidFill>
                <a:latin typeface="Arial" panose="020B0604020202020204" pitchFamily="34" charset="0"/>
              </a:rPr>
              <a:t>linear </a:t>
            </a:r>
            <a:r>
              <a:rPr lang="en-US" sz="3200" dirty="0">
                <a:latin typeface="Arial" panose="020B0604020202020204" pitchFamily="34" charset="0"/>
              </a:rPr>
              <a:t>production and consumption models</a:t>
            </a:r>
          </a:p>
          <a:p>
            <a:pPr marL="428625" indent="-428625">
              <a:buFont typeface="Arial" panose="020B0604020202020204" pitchFamily="34" charset="0"/>
              <a:buChar char="•"/>
            </a:pPr>
            <a:r>
              <a:rPr lang="en-US" sz="3200" dirty="0">
                <a:solidFill>
                  <a:srgbClr val="269610"/>
                </a:solidFill>
                <a:latin typeface="Arial" panose="020B0604020202020204" pitchFamily="34" charset="0"/>
              </a:rPr>
              <a:t>circular </a:t>
            </a:r>
            <a:r>
              <a:rPr lang="en-US" sz="3200" dirty="0">
                <a:latin typeface="Arial" panose="020B0604020202020204" pitchFamily="34" charset="0"/>
              </a:rPr>
              <a:t>economy aims to keep products and materials in the value chain for a longer period and to recover raw materials after the lifetime of products for their next use </a:t>
            </a:r>
            <a:endParaRPr lang="it-IT" sz="3200" dirty="0"/>
          </a:p>
        </p:txBody>
      </p:sp>
      <p:pic>
        <p:nvPicPr>
          <p:cNvPr id="12" name="Segnaposto contenuto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86940" y="3287253"/>
            <a:ext cx="3696155" cy="5291138"/>
          </a:xfrm>
          <a:prstGeom prst="rect">
            <a:avLst/>
          </a:prstGeom>
        </p:spPr>
      </p:pic>
    </p:spTree>
    <p:extLst>
      <p:ext uri="{BB962C8B-B14F-4D97-AF65-F5344CB8AC3E}">
        <p14:creationId xmlns:p14="http://schemas.microsoft.com/office/powerpoint/2010/main" val="134218039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278</TotalTime>
  <Words>1522</Words>
  <Application>Microsoft Macintosh PowerPoint</Application>
  <PresentationFormat>Personalizzato</PresentationFormat>
  <Paragraphs>130</Paragraphs>
  <Slides>20</Slides>
  <Notes>0</Notes>
  <HiddenSlides>0</HiddenSlides>
  <MMClips>0</MMClips>
  <ScaleCrop>false</ScaleCrop>
  <HeadingPairs>
    <vt:vector size="6" baseType="variant">
      <vt:variant>
        <vt:lpstr>Caratteri utilizzati</vt:lpstr>
      </vt:variant>
      <vt:variant>
        <vt:i4>8</vt:i4>
      </vt:variant>
      <vt:variant>
        <vt:lpstr>Tema</vt:lpstr>
      </vt:variant>
      <vt:variant>
        <vt:i4>1</vt:i4>
      </vt:variant>
      <vt:variant>
        <vt:lpstr>Titoli diapositive</vt:lpstr>
      </vt:variant>
      <vt:variant>
        <vt:i4>20</vt:i4>
      </vt:variant>
    </vt:vector>
  </HeadingPairs>
  <TitlesOfParts>
    <vt:vector size="29" baseType="lpstr">
      <vt:lpstr>Arimo 1</vt:lpstr>
      <vt:lpstr>Calibri</vt:lpstr>
      <vt:lpstr>Arial</vt:lpstr>
      <vt:lpstr>Telegraf Bold</vt:lpstr>
      <vt:lpstr>Symbol</vt:lpstr>
      <vt:lpstr>Telegraf</vt:lpstr>
      <vt:lpstr>Times New Roman</vt:lpstr>
      <vt:lpstr>Book Antiqua</vt:lpstr>
      <vt:lpstr>Office Theme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LCC calculation tools</vt:lpstr>
      <vt:lpstr>Presentazione standard di PowerPoint</vt:lpstr>
      <vt:lpstr>Presentazione standard di PowerPoint</vt:lpstr>
      <vt:lpstr>Presentazione standard di PowerPoint</vt:lpstr>
      <vt:lpstr>PROS/CAVEATS</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SAPIENS Network Template PP</dc:title>
  <dc:creator>created by Ayanna Coleman</dc:creator>
  <cp:lastModifiedBy>Alberto De Franceschi</cp:lastModifiedBy>
  <cp:revision>25</cp:revision>
  <dcterms:created xsi:type="dcterms:W3CDTF">2006-08-16T00:00:00Z</dcterms:created>
  <dcterms:modified xsi:type="dcterms:W3CDTF">2021-05-06T10:05:18Z</dcterms:modified>
  <dc:identifier>DAEYPKjY3vc</dc:identifier>
</cp:coreProperties>
</file>