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7" r:id="rId2"/>
    <p:sldId id="424" r:id="rId3"/>
    <p:sldId id="285" r:id="rId4"/>
    <p:sldId id="562" r:id="rId5"/>
    <p:sldId id="573" r:id="rId6"/>
    <p:sldId id="572" r:id="rId7"/>
    <p:sldId id="564" r:id="rId8"/>
    <p:sldId id="565" r:id="rId9"/>
    <p:sldId id="566" r:id="rId10"/>
    <p:sldId id="567" r:id="rId11"/>
    <p:sldId id="571" r:id="rId12"/>
  </p:sldIdLst>
  <p:sldSz cx="12192000" cy="6858000"/>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Wetzler" initials="AW" lastIdx="7" clrIdx="0">
    <p:extLst>
      <p:ext uri="{19B8F6BF-5375-455C-9EA6-DF929625EA0E}">
        <p15:presenceInfo xmlns:p15="http://schemas.microsoft.com/office/powerpoint/2012/main" userId="Andrea Wetz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691D4B3D-9645-45FB-BF80-AD1437E9C1B4}" type="datetimeFigureOut">
              <a:rPr lang="en-GB" smtClean="0"/>
              <a:t>09/10/2020</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09940004-AE2A-432E-8F07-2BA441569280}" type="slidenum">
              <a:rPr lang="en-GB" smtClean="0"/>
              <a:t>‹N°›</a:t>
            </a:fld>
            <a:endParaRPr lang="en-GB"/>
          </a:p>
        </p:txBody>
      </p:sp>
    </p:spTree>
    <p:extLst>
      <p:ext uri="{BB962C8B-B14F-4D97-AF65-F5344CB8AC3E}">
        <p14:creationId xmlns:p14="http://schemas.microsoft.com/office/powerpoint/2010/main" val="19811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32D6C95-2872-4C11-8331-69E19B16F3D6}"/>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B8D15BC6-063C-47A9-B61F-8EC4248AB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2C43A3A-DD2D-453B-AC6B-FB8BC019DE21}"/>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836E4A7-AAF7-4981-8A5B-15862DA44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752EDB5-5384-4C81-A6D2-0EF71929DCBF}"/>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3BF649FD-8159-4D6E-9543-3C32B4BCAD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8CBD0B2-8537-43A2-90A3-B41C6B33767C}"/>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F62BBFED-F513-457B-8C0E-C57D56746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8856286-7E1F-46C8-963A-7986D72FE855}"/>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C1FBF289-3CAD-4A54-B763-13C44E473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2E96584-DD6F-4340-973E-E7246BD3B6FE}"/>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61E266B6-5E3C-4306-9D03-28575D600F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2E96584-DD6F-4340-973E-E7246BD3B6FE}"/>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61E266B6-5E3C-4306-9D03-28575D600F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403995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8AA41B1-B9B3-4493-BBFF-174AC7818DBA}"/>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256D487-6965-408D-ABBD-FB4E29DD1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91868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935FC2F-8FC8-408B-A913-70EBD296760C}"/>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000128AD-7811-4505-8B9C-4E1CFCFE9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43EC676-EBE7-4B20-AA38-6224B6FD9DF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06BCFF6-1D41-4E99-A122-C1EB2DDF53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B19625E-D358-4899-8CA3-0429F20928B2}"/>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047C621D-FFD2-416A-9F58-13E675B62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7DC14-0D06-42F3-A89E-159562C455FC}"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E74D0E-5346-4E90-AC05-B1E0BA4CAAEA}" type="slidenum">
              <a:rPr lang="en-GB" smtClean="0"/>
              <a:t>‹N°›</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79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7DC14-0D06-42F3-A89E-159562C455FC}"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E74D0E-5346-4E90-AC05-B1E0BA4CAAEA}" type="slidenum">
              <a:rPr lang="en-GB" smtClean="0"/>
              <a:t>‹N°›</a:t>
            </a:fld>
            <a:endParaRPr lang="en-GB"/>
          </a:p>
        </p:txBody>
      </p:sp>
    </p:spTree>
    <p:extLst>
      <p:ext uri="{BB962C8B-B14F-4D97-AF65-F5344CB8AC3E}">
        <p14:creationId xmlns:p14="http://schemas.microsoft.com/office/powerpoint/2010/main" val="364806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7DC14-0D06-42F3-A89E-159562C455FC}"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E74D0E-5346-4E90-AC05-B1E0BA4CAAEA}" type="slidenum">
              <a:rPr lang="en-GB" smtClean="0"/>
              <a:t>‹N°›</a:t>
            </a:fld>
            <a:endParaRPr lang="en-GB"/>
          </a:p>
        </p:txBody>
      </p:sp>
    </p:spTree>
    <p:extLst>
      <p:ext uri="{BB962C8B-B14F-4D97-AF65-F5344CB8AC3E}">
        <p14:creationId xmlns:p14="http://schemas.microsoft.com/office/powerpoint/2010/main" val="211370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7DC14-0D06-42F3-A89E-159562C455FC}"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E74D0E-5346-4E90-AC05-B1E0BA4CAAEA}" type="slidenum">
              <a:rPr lang="en-GB" smtClean="0"/>
              <a:t>‹N°›</a:t>
            </a:fld>
            <a:endParaRPr lang="en-GB"/>
          </a:p>
        </p:txBody>
      </p:sp>
    </p:spTree>
    <p:extLst>
      <p:ext uri="{BB962C8B-B14F-4D97-AF65-F5344CB8AC3E}">
        <p14:creationId xmlns:p14="http://schemas.microsoft.com/office/powerpoint/2010/main" val="169501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7DC14-0D06-42F3-A89E-159562C455FC}"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E74D0E-5346-4E90-AC05-B1E0BA4CAAEA}" type="slidenum">
              <a:rPr lang="en-GB" smtClean="0"/>
              <a:t>‹N°›</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572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7DC14-0D06-42F3-A89E-159562C455FC}"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E74D0E-5346-4E90-AC05-B1E0BA4CAAEA}" type="slidenum">
              <a:rPr lang="en-GB" smtClean="0"/>
              <a:t>‹N°›</a:t>
            </a:fld>
            <a:endParaRPr lang="en-GB"/>
          </a:p>
        </p:txBody>
      </p:sp>
    </p:spTree>
    <p:extLst>
      <p:ext uri="{BB962C8B-B14F-4D97-AF65-F5344CB8AC3E}">
        <p14:creationId xmlns:p14="http://schemas.microsoft.com/office/powerpoint/2010/main" val="15137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7DC14-0D06-42F3-A89E-159562C455FC}" type="datetimeFigureOut">
              <a:rPr lang="en-GB" smtClean="0"/>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E74D0E-5346-4E90-AC05-B1E0BA4CAAEA}" type="slidenum">
              <a:rPr lang="en-GB" smtClean="0"/>
              <a:t>‹N°›</a:t>
            </a:fld>
            <a:endParaRPr lang="en-GB"/>
          </a:p>
        </p:txBody>
      </p:sp>
    </p:spTree>
    <p:extLst>
      <p:ext uri="{BB962C8B-B14F-4D97-AF65-F5344CB8AC3E}">
        <p14:creationId xmlns:p14="http://schemas.microsoft.com/office/powerpoint/2010/main" val="20031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7DC14-0D06-42F3-A89E-159562C455FC}" type="datetimeFigureOut">
              <a:rPr lang="en-GB" smtClean="0"/>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E74D0E-5346-4E90-AC05-B1E0BA4CAAEA}" type="slidenum">
              <a:rPr lang="en-GB" smtClean="0"/>
              <a:t>‹N°›</a:t>
            </a:fld>
            <a:endParaRPr lang="en-GB"/>
          </a:p>
        </p:txBody>
      </p:sp>
    </p:spTree>
    <p:extLst>
      <p:ext uri="{BB962C8B-B14F-4D97-AF65-F5344CB8AC3E}">
        <p14:creationId xmlns:p14="http://schemas.microsoft.com/office/powerpoint/2010/main" val="258131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67DC14-0D06-42F3-A89E-159562C455FC}" type="datetimeFigureOut">
              <a:rPr lang="en-GB" smtClean="0"/>
              <a:t>09/10/2020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AE74D0E-5346-4E90-AC05-B1E0BA4CAAEA}" type="slidenum">
              <a:rPr lang="en-GB" smtClean="0"/>
              <a:t>‹N°›</a:t>
            </a:fld>
            <a:endParaRPr lang="en-GB"/>
          </a:p>
        </p:txBody>
      </p:sp>
    </p:spTree>
    <p:extLst>
      <p:ext uri="{BB962C8B-B14F-4D97-AF65-F5344CB8AC3E}">
        <p14:creationId xmlns:p14="http://schemas.microsoft.com/office/powerpoint/2010/main" val="182571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67DC14-0D06-42F3-A89E-159562C455FC}" type="datetimeFigureOut">
              <a:rPr lang="en-GB" smtClean="0"/>
              <a:t>09/10/2020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E74D0E-5346-4E90-AC05-B1E0BA4CAAEA}" type="slidenum">
              <a:rPr lang="en-GB" smtClean="0"/>
              <a:t>‹N°›</a:t>
            </a:fld>
            <a:endParaRPr lang="en-GB"/>
          </a:p>
        </p:txBody>
      </p:sp>
    </p:spTree>
    <p:extLst>
      <p:ext uri="{BB962C8B-B14F-4D97-AF65-F5344CB8AC3E}">
        <p14:creationId xmlns:p14="http://schemas.microsoft.com/office/powerpoint/2010/main" val="169141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7DC14-0D06-42F3-A89E-159562C455FC}"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E74D0E-5346-4E90-AC05-B1E0BA4CAAEA}" type="slidenum">
              <a:rPr lang="en-GB" smtClean="0"/>
              <a:t>‹N°›</a:t>
            </a:fld>
            <a:endParaRPr lang="en-GB"/>
          </a:p>
        </p:txBody>
      </p:sp>
      <p:pic>
        <p:nvPicPr>
          <p:cNvPr id="26" name="Picture 25">
            <a:extLst>
              <a:ext uri="{FF2B5EF4-FFF2-40B4-BE49-F238E27FC236}">
                <a16:creationId xmlns:a16="http://schemas.microsoft.com/office/drawing/2014/main" id="{0D741EAB-5FB9-4D0E-846E-11C3F20B9786}"/>
              </a:ext>
            </a:extLst>
          </p:cNvPr>
          <p:cNvPicPr>
            <a:picLocks noChangeAspect="1"/>
          </p:cNvPicPr>
          <p:nvPr userDrawn="1"/>
        </p:nvPicPr>
        <p:blipFill rotWithShape="1">
          <a:blip r:embed="rId2"/>
          <a:srcRect t="7413" b="32286"/>
          <a:stretch/>
        </p:blipFill>
        <p:spPr>
          <a:xfrm>
            <a:off x="-1" y="0"/>
            <a:ext cx="12221441" cy="4913159"/>
          </a:xfrm>
          <a:prstGeom prst="rect">
            <a:avLst/>
          </a:prstGeom>
        </p:spPr>
      </p:pic>
    </p:spTree>
    <p:extLst>
      <p:ext uri="{BB962C8B-B14F-4D97-AF65-F5344CB8AC3E}">
        <p14:creationId xmlns:p14="http://schemas.microsoft.com/office/powerpoint/2010/main" val="377465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67DC14-0D06-42F3-A89E-159562C455FC}" type="datetimeFigureOut">
              <a:rPr lang="en-GB" smtClean="0"/>
              <a:t>09/10/2020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E74D0E-5346-4E90-AC05-B1E0BA4CAAEA}" type="slidenum">
              <a:rPr lang="en-GB" smtClean="0"/>
              <a:t>‹N°›</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026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1ACED-B475-4780-AE23-C469FD78C36F}"/>
              </a:ext>
            </a:extLst>
          </p:cNvPr>
          <p:cNvSpPr>
            <a:spLocks noGrp="1"/>
          </p:cNvSpPr>
          <p:nvPr>
            <p:ph type="ctrTitle"/>
          </p:nvPr>
        </p:nvSpPr>
        <p:spPr>
          <a:xfrm>
            <a:off x="1035627" y="928689"/>
            <a:ext cx="9144000" cy="2941347"/>
          </a:xfrm>
        </p:spPr>
        <p:txBody>
          <a:bodyPr>
            <a:normAutofit/>
          </a:bodyPr>
          <a:lstStyle/>
          <a:p>
            <a:pPr eaLnBrk="1" hangingPunct="1">
              <a:defRPr/>
            </a:pPr>
            <a:r>
              <a:rPr lang="en-GB" sz="4000" dirty="0">
                <a:solidFill>
                  <a:srgbClr val="002060"/>
                </a:solidFill>
                <a:effectLst>
                  <a:outerShdw blurRad="38100" dist="38100" dir="2700000" algn="tl">
                    <a:srgbClr val="C0C0C0"/>
                  </a:outerShdw>
                </a:effectLst>
                <a:latin typeface="Arial Black" pitchFamily="34" charset="0"/>
              </a:rPr>
              <a:t>Practical Issues: </a:t>
            </a:r>
            <a:br>
              <a:rPr lang="en-GB" sz="4000" dirty="0">
                <a:solidFill>
                  <a:srgbClr val="002060"/>
                </a:solidFill>
                <a:effectLst>
                  <a:outerShdw blurRad="38100" dist="38100" dir="2700000" algn="tl">
                    <a:srgbClr val="C0C0C0"/>
                  </a:outerShdw>
                </a:effectLst>
                <a:latin typeface="Arial Black" pitchFamily="34" charset="0"/>
              </a:rPr>
            </a:br>
            <a:r>
              <a:rPr lang="en-GB" sz="3600" dirty="0">
                <a:solidFill>
                  <a:srgbClr val="002060"/>
                </a:solidFill>
                <a:effectLst>
                  <a:outerShdw blurRad="38100" dist="38100" dir="2700000" algn="tl">
                    <a:srgbClr val="C0C0C0"/>
                  </a:outerShdw>
                </a:effectLst>
                <a:latin typeface="Arial Black" pitchFamily="34" charset="0"/>
              </a:rPr>
              <a:t>the Interaction between </a:t>
            </a:r>
            <a:br>
              <a:rPr lang="en-GB" sz="3600" dirty="0">
                <a:solidFill>
                  <a:srgbClr val="002060"/>
                </a:solidFill>
                <a:effectLst>
                  <a:outerShdw blurRad="38100" dist="38100" dir="2700000" algn="tl">
                    <a:srgbClr val="C0C0C0"/>
                  </a:outerShdw>
                </a:effectLst>
                <a:latin typeface="Arial Black" pitchFamily="34" charset="0"/>
              </a:rPr>
            </a:br>
            <a:r>
              <a:rPr lang="en-GB" sz="3600" dirty="0">
                <a:solidFill>
                  <a:srgbClr val="002060"/>
                </a:solidFill>
                <a:effectLst>
                  <a:outerShdw blurRad="38100" dist="38100" dir="2700000" algn="tl">
                    <a:srgbClr val="C0C0C0"/>
                  </a:outerShdw>
                </a:effectLst>
                <a:latin typeface="Arial Black" pitchFamily="34" charset="0"/>
              </a:rPr>
              <a:t>Succession and Matrimonial Property Regimes</a:t>
            </a:r>
            <a:endParaRPr lang="en-GB" sz="2800" b="1" dirty="0">
              <a:solidFill>
                <a:srgbClr val="002060"/>
              </a:solidFill>
              <a:latin typeface="Arial" charset="0"/>
            </a:endParaRPr>
          </a:p>
        </p:txBody>
      </p:sp>
      <p:sp>
        <p:nvSpPr>
          <p:cNvPr id="4099" name="Sous-titre 2">
            <a:extLst>
              <a:ext uri="{FF2B5EF4-FFF2-40B4-BE49-F238E27FC236}">
                <a16:creationId xmlns:a16="http://schemas.microsoft.com/office/drawing/2014/main" id="{267839B8-B033-4450-A97A-933449FAC7F0}"/>
              </a:ext>
            </a:extLst>
          </p:cNvPr>
          <p:cNvSpPr>
            <a:spLocks noGrp="1"/>
          </p:cNvSpPr>
          <p:nvPr>
            <p:ph type="subTitle" idx="1"/>
          </p:nvPr>
        </p:nvSpPr>
        <p:spPr>
          <a:xfrm>
            <a:off x="1035627" y="5095875"/>
            <a:ext cx="6400800" cy="700088"/>
          </a:xfrm>
        </p:spPr>
        <p:txBody>
          <a:bodyPr>
            <a:noAutofit/>
          </a:bodyPr>
          <a:lstStyle/>
          <a:p>
            <a:pPr eaLnBrk="1" hangingPunct="1">
              <a:lnSpc>
                <a:spcPct val="80000"/>
              </a:lnSpc>
            </a:pPr>
            <a:r>
              <a:rPr lang="en-GB" altLang="fr-FR" sz="2000" i="1" dirty="0">
                <a:solidFill>
                  <a:schemeClr val="accent3">
                    <a:lumMod val="50000"/>
                  </a:schemeClr>
                </a:solidFill>
              </a:rPr>
              <a:t>European Law Institute</a:t>
            </a:r>
          </a:p>
          <a:p>
            <a:pPr eaLnBrk="1" hangingPunct="1">
              <a:lnSpc>
                <a:spcPct val="80000"/>
              </a:lnSpc>
            </a:pPr>
            <a:r>
              <a:rPr lang="en-GB" altLang="fr-FR" sz="2000" i="1" dirty="0">
                <a:solidFill>
                  <a:schemeClr val="accent3">
                    <a:lumMod val="50000"/>
                  </a:schemeClr>
                </a:solidFill>
              </a:rPr>
              <a:t>Family and Succession Law SIG</a:t>
            </a:r>
          </a:p>
          <a:p>
            <a:pPr eaLnBrk="1" hangingPunct="1">
              <a:lnSpc>
                <a:spcPct val="80000"/>
              </a:lnSpc>
            </a:pPr>
            <a:r>
              <a:rPr lang="en-GB" altLang="fr-FR" sz="2000" i="1" dirty="0">
                <a:solidFill>
                  <a:schemeClr val="accent3">
                    <a:lumMod val="50000"/>
                  </a:schemeClr>
                </a:solidFill>
              </a:rPr>
              <a:t>Webinar 9th October 2020</a:t>
            </a:r>
            <a:br>
              <a:rPr lang="en-GB" altLang="fr-FR" sz="2000" i="1" dirty="0">
                <a:solidFill>
                  <a:schemeClr val="accent3">
                    <a:lumMod val="50000"/>
                  </a:schemeClr>
                </a:solidFill>
              </a:rPr>
            </a:br>
            <a:endParaRPr lang="en-GB" altLang="fr-FR" sz="2000" b="1" i="1" dirty="0">
              <a:solidFill>
                <a:schemeClr val="accent3">
                  <a:lumMod val="50000"/>
                </a:schemeClr>
              </a:solidFill>
            </a:endParaRPr>
          </a:p>
        </p:txBody>
      </p:sp>
      <p:sp>
        <p:nvSpPr>
          <p:cNvPr id="9" name="TextBox 8">
            <a:extLst>
              <a:ext uri="{FF2B5EF4-FFF2-40B4-BE49-F238E27FC236}">
                <a16:creationId xmlns:a16="http://schemas.microsoft.com/office/drawing/2014/main" id="{A1486B2E-87B0-483C-A1CB-F04D326F8B1F}"/>
              </a:ext>
            </a:extLst>
          </p:cNvPr>
          <p:cNvSpPr txBox="1"/>
          <p:nvPr/>
        </p:nvSpPr>
        <p:spPr>
          <a:xfrm>
            <a:off x="1035627" y="4455108"/>
            <a:ext cx="4572000" cy="523220"/>
          </a:xfrm>
          <a:prstGeom prst="rect">
            <a:avLst/>
          </a:prstGeom>
          <a:noFill/>
        </p:spPr>
        <p:txBody>
          <a:bodyPr wrap="square">
            <a:spAutoFit/>
          </a:bodyPr>
          <a:lstStyle/>
          <a:p>
            <a:r>
              <a:rPr lang="en-GB" sz="2800" b="1" dirty="0">
                <a:solidFill>
                  <a:schemeClr val="accent3">
                    <a:lumMod val="50000"/>
                  </a:schemeClr>
                </a:solidFill>
                <a:latin typeface="Arial" charset="0"/>
              </a:rPr>
              <a:t>Fran</a:t>
            </a:r>
            <a:r>
              <a:rPr lang="en-GB" sz="2800" b="1" dirty="0">
                <a:solidFill>
                  <a:schemeClr val="accent3">
                    <a:lumMod val="50000"/>
                  </a:schemeClr>
                </a:solidFill>
                <a:latin typeface="Arial Narrow"/>
              </a:rPr>
              <a:t>ç</a:t>
            </a:r>
            <a:r>
              <a:rPr lang="en-GB" sz="2800" b="1" dirty="0">
                <a:solidFill>
                  <a:schemeClr val="accent3">
                    <a:lumMod val="50000"/>
                  </a:schemeClr>
                </a:solidFill>
                <a:latin typeface="Arial" charset="0"/>
              </a:rPr>
              <a:t>ois TREMOSA </a:t>
            </a:r>
            <a:endParaRPr lang="en-GB" sz="2800" dirty="0">
              <a:solidFill>
                <a:schemeClr val="accent3">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A87E5C0F-B0E5-404B-8F60-29907DEC7F06}"/>
              </a:ext>
            </a:extLst>
          </p:cNvPr>
          <p:cNvSpPr>
            <a:spLocks noGrp="1"/>
          </p:cNvSpPr>
          <p:nvPr>
            <p:ph type="title"/>
          </p:nvPr>
        </p:nvSpPr>
        <p:spPr/>
        <p:txBody>
          <a:bodyPr/>
          <a:lstStyle/>
          <a:p>
            <a:pPr algn="l"/>
            <a:r>
              <a:rPr lang="en-GB" altLang="fr-FR" sz="2400" b="1">
                <a:solidFill>
                  <a:srgbClr val="002060"/>
                </a:solidFill>
                <a:latin typeface="Arial" panose="020B0604020202020204" pitchFamily="34" charset="0"/>
              </a:rPr>
              <a:t>I </a:t>
            </a:r>
            <a:r>
              <a:rPr lang="en-GB" altLang="fr-FR" sz="2400" b="1">
                <a:solidFill>
                  <a:srgbClr val="002060"/>
                </a:solidFill>
              </a:rPr>
              <a:t>–</a:t>
            </a:r>
            <a:r>
              <a:rPr lang="en-GB" altLang="fr-FR" sz="2400" b="1">
                <a:solidFill>
                  <a:srgbClr val="002060"/>
                </a:solidFill>
                <a:latin typeface="Arial" panose="020B0604020202020204" pitchFamily="34" charset="0"/>
              </a:rPr>
              <a:t> </a:t>
            </a:r>
            <a:r>
              <a:rPr lang="en-GB" altLang="fr-FR" sz="2400" b="1" u="sng">
                <a:solidFill>
                  <a:srgbClr val="002060"/>
                </a:solidFill>
                <a:latin typeface="Arial" panose="020B0604020202020204" pitchFamily="34" charset="0"/>
              </a:rPr>
              <a:t>Scope ot the Regulations</a:t>
            </a:r>
          </a:p>
        </p:txBody>
      </p:sp>
      <p:sp>
        <p:nvSpPr>
          <p:cNvPr id="20483" name="Espace réservé du contenu 2">
            <a:extLst>
              <a:ext uri="{FF2B5EF4-FFF2-40B4-BE49-F238E27FC236}">
                <a16:creationId xmlns:a16="http://schemas.microsoft.com/office/drawing/2014/main" id="{18733F45-A77F-49F9-AC4E-0DE7B9EF1895}"/>
              </a:ext>
            </a:extLst>
          </p:cNvPr>
          <p:cNvSpPr>
            <a:spLocks noGrp="1"/>
          </p:cNvSpPr>
          <p:nvPr>
            <p:ph idx="1"/>
          </p:nvPr>
        </p:nvSpPr>
        <p:spPr/>
        <p:txBody>
          <a:bodyPr/>
          <a:lstStyle/>
          <a:p>
            <a:pPr algn="just">
              <a:spcBef>
                <a:spcPct val="0"/>
              </a:spcBef>
              <a:spcAft>
                <a:spcPts val="300"/>
              </a:spcAft>
              <a:buNone/>
            </a:pPr>
            <a:r>
              <a:rPr lang="en-GB" altLang="fr-FR" sz="2000" dirty="0">
                <a:latin typeface="Arial" panose="020B0604020202020204" pitchFamily="34" charset="0"/>
              </a:rPr>
              <a:t>	</a:t>
            </a:r>
            <a:r>
              <a:rPr lang="en-GB" altLang="fr-FR" sz="1800" dirty="0">
                <a:latin typeface="Arial" panose="020B0604020202020204" pitchFamily="34" charset="0"/>
              </a:rPr>
              <a:t>3°) </a:t>
            </a:r>
            <a:r>
              <a:rPr lang="en-GB" altLang="fr-FR" sz="2000" u="sng" dirty="0">
                <a:latin typeface="Arial" panose="020B0604020202020204" pitchFamily="34" charset="0"/>
              </a:rPr>
              <a:t>Scope </a:t>
            </a:r>
            <a:r>
              <a:rPr lang="en-GB" altLang="fr-FR" sz="2000" dirty="0">
                <a:latin typeface="Arial" panose="020B0604020202020204" pitchFamily="34" charset="0"/>
              </a:rPr>
              <a:t> : </a:t>
            </a:r>
          </a:p>
          <a:p>
            <a:pPr algn="just">
              <a:spcBef>
                <a:spcPct val="0"/>
              </a:spcBef>
              <a:spcAft>
                <a:spcPts val="300"/>
              </a:spcAft>
              <a:buNone/>
            </a:pPr>
            <a:r>
              <a:rPr lang="en-GB" altLang="fr-FR" sz="2000" dirty="0">
                <a:latin typeface="Arial" panose="020B0604020202020204" pitchFamily="34" charset="0"/>
              </a:rPr>
              <a:t>		</a:t>
            </a:r>
          </a:p>
          <a:p>
            <a:pPr algn="just">
              <a:spcBef>
                <a:spcPct val="0"/>
              </a:spcBef>
              <a:spcAft>
                <a:spcPts val="300"/>
              </a:spcAft>
              <a:buNone/>
            </a:pPr>
            <a:r>
              <a:rPr lang="en-GB" altLang="fr-FR" sz="2000" dirty="0">
                <a:latin typeface="Arial" panose="020B0604020202020204" pitchFamily="34" charset="0"/>
              </a:rPr>
              <a:t>	CJUE : 1st March 2018, </a:t>
            </a:r>
            <a:r>
              <a:rPr lang="en-GB" altLang="fr-FR" sz="2000" dirty="0" err="1">
                <a:latin typeface="Arial" panose="020B0604020202020204" pitchFamily="34" charset="0"/>
              </a:rPr>
              <a:t>aff</a:t>
            </a:r>
            <a:r>
              <a:rPr lang="en-GB" altLang="fr-FR" sz="2000" dirty="0">
                <a:latin typeface="Arial" panose="020B0604020202020204" pitchFamily="34" charset="0"/>
              </a:rPr>
              <a:t>. C-558/16, Doris </a:t>
            </a:r>
            <a:r>
              <a:rPr lang="en-GB" altLang="fr-FR" sz="2000" dirty="0" err="1">
                <a:latin typeface="Arial" panose="020B0604020202020204" pitchFamily="34" charset="0"/>
              </a:rPr>
              <a:t>Mahnkopf</a:t>
            </a:r>
            <a:r>
              <a:rPr lang="en-GB" altLang="fr-FR" sz="2000" dirty="0">
                <a:latin typeface="Arial" panose="020B0604020202020204" pitchFamily="34" charset="0"/>
              </a:rPr>
              <a:t> </a:t>
            </a:r>
          </a:p>
          <a:p>
            <a:pPr algn="just">
              <a:spcBef>
                <a:spcPct val="0"/>
              </a:spcBef>
              <a:spcAft>
                <a:spcPts val="300"/>
              </a:spcAft>
              <a:buNone/>
            </a:pPr>
            <a:r>
              <a:rPr lang="en-GB" altLang="fr-FR" sz="2000" dirty="0">
                <a:latin typeface="Arial" panose="020B0604020202020204" pitchFamily="34" charset="0"/>
              </a:rPr>
              <a:t>	Would it have been the same result regarding certain provisions that might exist in certain marriage contract (for instance, clauses whereby the </a:t>
            </a:r>
            <a:r>
              <a:rPr lang="en-GB" altLang="fr-FR" sz="2000" i="1" dirty="0" err="1">
                <a:latin typeface="Arial" panose="020B0604020202020204" pitchFamily="34" charset="0"/>
              </a:rPr>
              <a:t>communauté</a:t>
            </a:r>
            <a:r>
              <a:rPr lang="en-GB" altLang="fr-FR" sz="2000" dirty="0">
                <a:latin typeface="Arial" panose="020B0604020202020204" pitchFamily="34" charset="0"/>
              </a:rPr>
              <a:t> is attributed to the surviving spouse ?) </a:t>
            </a:r>
          </a:p>
          <a:p>
            <a:pPr algn="just">
              <a:spcBef>
                <a:spcPct val="0"/>
              </a:spcBef>
              <a:spcAft>
                <a:spcPts val="300"/>
              </a:spcAft>
              <a:buNone/>
            </a:pPr>
            <a:r>
              <a:rPr lang="en-GB" altLang="fr-FR" sz="2000" dirty="0">
                <a:latin typeface="Arial" panose="020B0604020202020204" pitchFamily="34" charset="0"/>
              </a:rPr>
              <a:t>	If the law that applies to both the Succession and the MPR is the law of the same country, then, probably yes, but if the law that applies to the Succession is different to the one applying to the MPR, what will the CJUE decide ?</a:t>
            </a:r>
          </a:p>
          <a:p>
            <a:pPr algn="just">
              <a:spcBef>
                <a:spcPct val="0"/>
              </a:spcBef>
              <a:spcAft>
                <a:spcPts val="300"/>
              </a:spcAft>
              <a:buNone/>
            </a:pPr>
            <a:endParaRPr lang="en-GB" altLang="fr-FR" sz="2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7B3B52AF-8A2D-4AA5-8179-C756B686D67F}"/>
              </a:ext>
            </a:extLst>
          </p:cNvPr>
          <p:cNvSpPr>
            <a:spLocks noGrp="1"/>
          </p:cNvSpPr>
          <p:nvPr>
            <p:ph type="title"/>
          </p:nvPr>
        </p:nvSpPr>
        <p:spPr/>
        <p:txBody>
          <a:bodyPr/>
          <a:lstStyle/>
          <a:p>
            <a:pPr algn="l"/>
            <a:r>
              <a:rPr lang="fr-FR" altLang="fr-FR" sz="2400" b="1" dirty="0">
                <a:solidFill>
                  <a:srgbClr val="002060"/>
                </a:solidFill>
                <a:latin typeface="Arial" panose="020B0604020202020204" pitchFamily="34" charset="0"/>
              </a:rPr>
              <a:t>II </a:t>
            </a:r>
            <a:r>
              <a:rPr lang="fr-FR" altLang="fr-FR" sz="2400" b="1" dirty="0">
                <a:solidFill>
                  <a:srgbClr val="002060"/>
                </a:solidFill>
              </a:rPr>
              <a:t>–</a:t>
            </a:r>
            <a:r>
              <a:rPr lang="fr-FR" altLang="fr-FR" sz="2400" b="1" dirty="0">
                <a:solidFill>
                  <a:srgbClr val="002060"/>
                </a:solidFill>
                <a:latin typeface="Arial" panose="020B0604020202020204" pitchFamily="34" charset="0"/>
              </a:rPr>
              <a:t> </a:t>
            </a:r>
            <a:r>
              <a:rPr lang="fr-FR" altLang="fr-FR" sz="2400" b="1" u="sng" dirty="0">
                <a:solidFill>
                  <a:srgbClr val="002060"/>
                </a:solidFill>
                <a:latin typeface="Arial" panose="020B0604020202020204" pitchFamily="34" charset="0"/>
              </a:rPr>
              <a:t>The circulation of the ECS</a:t>
            </a:r>
          </a:p>
        </p:txBody>
      </p:sp>
      <p:sp>
        <p:nvSpPr>
          <p:cNvPr id="26627" name="Espace réservé du contenu 2">
            <a:extLst>
              <a:ext uri="{FF2B5EF4-FFF2-40B4-BE49-F238E27FC236}">
                <a16:creationId xmlns:a16="http://schemas.microsoft.com/office/drawing/2014/main" id="{6B3380EA-A6FA-480C-814D-AF93D38937E4}"/>
              </a:ext>
            </a:extLst>
          </p:cNvPr>
          <p:cNvSpPr>
            <a:spLocks noGrp="1"/>
          </p:cNvSpPr>
          <p:nvPr>
            <p:ph idx="1"/>
          </p:nvPr>
        </p:nvSpPr>
        <p:spPr/>
        <p:txBody>
          <a:bodyPr/>
          <a:lstStyle/>
          <a:p>
            <a:pPr algn="just">
              <a:spcBef>
                <a:spcPct val="0"/>
              </a:spcBef>
              <a:spcAft>
                <a:spcPts val="300"/>
              </a:spcAft>
              <a:buNone/>
            </a:pPr>
            <a:r>
              <a:rPr lang="fr-FR" altLang="fr-FR" sz="2000" dirty="0">
                <a:latin typeface="Arial" panose="020B0604020202020204" pitchFamily="34" charset="0"/>
                <a:cs typeface="Arial" panose="020B0604020202020204" pitchFamily="34" charset="0"/>
              </a:rPr>
              <a:t>	</a:t>
            </a:r>
            <a:r>
              <a:rPr lang="fr-FR" altLang="fr-FR" sz="2000" dirty="0" err="1">
                <a:latin typeface="Arial" panose="020B0604020202020204" pitchFamily="34" charset="0"/>
                <a:cs typeface="Arial" panose="020B0604020202020204" pitchFamily="34" charset="0"/>
              </a:rPr>
              <a:t>According</a:t>
            </a:r>
            <a:r>
              <a:rPr lang="fr-FR" altLang="fr-FR" sz="2000" dirty="0">
                <a:latin typeface="Arial" panose="020B0604020202020204" pitchFamily="34" charset="0"/>
                <a:cs typeface="Arial" panose="020B0604020202020204" pitchFamily="34" charset="0"/>
              </a:rPr>
              <a:t> to article 68 h of the Succession </a:t>
            </a:r>
            <a:r>
              <a:rPr lang="fr-FR" altLang="fr-FR" sz="2000" dirty="0" err="1">
                <a:latin typeface="Arial" panose="020B0604020202020204" pitchFamily="34" charset="0"/>
                <a:cs typeface="Arial" panose="020B0604020202020204" pitchFamily="34" charset="0"/>
              </a:rPr>
              <a:t>Regulation</a:t>
            </a:r>
            <a:r>
              <a:rPr lang="fr-FR" altLang="fr-FR" sz="2000" dirty="0">
                <a:latin typeface="Arial" panose="020B0604020202020204" pitchFamily="34" charset="0"/>
                <a:cs typeface="Arial" panose="020B0604020202020204" pitchFamily="34" charset="0"/>
              </a:rPr>
              <a:t>, </a:t>
            </a:r>
            <a:r>
              <a:rPr lang="en-US" altLang="fr-FR" sz="2000"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he Certificate shall contain the information concerning the matrimonial property regime.</a:t>
            </a:r>
          </a:p>
          <a:p>
            <a:pPr algn="just">
              <a:spcBef>
                <a:spcPct val="0"/>
              </a:spcBef>
              <a:spcAft>
                <a:spcPts val="300"/>
              </a:spcAft>
              <a:buNone/>
            </a:pPr>
            <a:endParaRPr lang="en-US" dirty="0">
              <a:latin typeface="Arial" panose="020B0604020202020204" pitchFamily="34" charset="0"/>
              <a:cs typeface="Arial" panose="020B0604020202020204" pitchFamily="34" charset="0"/>
            </a:endParaRPr>
          </a:p>
          <a:p>
            <a:pPr algn="just">
              <a:spcBef>
                <a:spcPct val="0"/>
              </a:spcBef>
              <a:spcAft>
                <a:spcPts val="300"/>
              </a:spcAft>
              <a:buNone/>
            </a:pPr>
            <a:r>
              <a:rPr lang="en-US" altLang="fr-FR" sz="2000" dirty="0">
                <a:latin typeface="Arial" panose="020B0604020202020204" pitchFamily="34" charset="0"/>
                <a:cs typeface="Arial" panose="020B0604020202020204" pitchFamily="34" charset="0"/>
              </a:rPr>
              <a:t> Ex : </a:t>
            </a:r>
            <a:r>
              <a:rPr lang="en-US" altLang="fr-FR" sz="2000" dirty="0" err="1">
                <a:latin typeface="Arial" panose="020B0604020202020204" pitchFamily="34" charset="0"/>
                <a:cs typeface="Arial" panose="020B0604020202020204" pitchFamily="34" charset="0"/>
              </a:rPr>
              <a:t>Mr</a:t>
            </a:r>
            <a:r>
              <a:rPr lang="en-US" altLang="fr-FR" sz="2000" dirty="0">
                <a:latin typeface="Arial" panose="020B0604020202020204" pitchFamily="34" charset="0"/>
                <a:cs typeface="Arial" panose="020B0604020202020204" pitchFamily="34" charset="0"/>
              </a:rPr>
              <a:t> and </a:t>
            </a:r>
            <a:r>
              <a:rPr lang="en-US" altLang="fr-FR" sz="2000" dirty="0" err="1">
                <a:latin typeface="Arial" panose="020B0604020202020204" pitchFamily="34" charset="0"/>
                <a:cs typeface="Arial" panose="020B0604020202020204" pitchFamily="34" charset="0"/>
              </a:rPr>
              <a:t>Mrs</a:t>
            </a:r>
            <a:r>
              <a:rPr lang="en-US" altLang="fr-FR" sz="2000" dirty="0">
                <a:latin typeface="Arial" panose="020B0604020202020204" pitchFamily="34" charset="0"/>
                <a:cs typeface="Arial" panose="020B0604020202020204" pitchFamily="34" charset="0"/>
              </a:rPr>
              <a:t> GOMEZ, </a:t>
            </a:r>
            <a:r>
              <a:rPr lang="en-US" altLang="fr-FR" dirty="0">
                <a:latin typeface="Arial" panose="020B0604020202020204" pitchFamily="34" charset="0"/>
                <a:cs typeface="Arial" panose="020B0604020202020204" pitchFamily="34" charset="0"/>
              </a:rPr>
              <a:t>a Spanish couple from Barcelona get married in Barcelona in 1195 without a marriage contract. According to Catalan law, they will be married under the regime of separation. In 2000, they move to France. In 2011, </a:t>
            </a:r>
            <a:r>
              <a:rPr lang="en-US" altLang="fr-FR" dirty="0" err="1">
                <a:latin typeface="Arial" panose="020B0604020202020204" pitchFamily="34" charset="0"/>
                <a:cs typeface="Arial" panose="020B0604020202020204" pitchFamily="34" charset="0"/>
              </a:rPr>
              <a:t>Mr</a:t>
            </a:r>
            <a:r>
              <a:rPr lang="en-US" altLang="fr-FR" dirty="0">
                <a:latin typeface="Arial" panose="020B0604020202020204" pitchFamily="34" charset="0"/>
                <a:cs typeface="Arial" panose="020B0604020202020204" pitchFamily="34" charset="0"/>
              </a:rPr>
              <a:t> GOMEZ buys, alone, a property their main residence in France and a secondary residence in Barcelona.</a:t>
            </a:r>
          </a:p>
          <a:p>
            <a:pPr algn="just">
              <a:spcBef>
                <a:spcPct val="0"/>
              </a:spcBef>
              <a:spcAft>
                <a:spcPts val="300"/>
              </a:spcAft>
              <a:buNone/>
            </a:pPr>
            <a:endParaRPr lang="en-US" altLang="fr-FR" dirty="0">
              <a:latin typeface="Arial" panose="020B0604020202020204" pitchFamily="34" charset="0"/>
              <a:cs typeface="Arial" panose="020B0604020202020204" pitchFamily="34" charset="0"/>
            </a:endParaRPr>
          </a:p>
          <a:p>
            <a:pPr algn="just">
              <a:spcBef>
                <a:spcPct val="0"/>
              </a:spcBef>
              <a:spcAft>
                <a:spcPts val="300"/>
              </a:spcAft>
              <a:buNone/>
            </a:pPr>
            <a:r>
              <a:rPr lang="en-US" altLang="fr-FR" dirty="0">
                <a:latin typeface="Arial" panose="020B0604020202020204" pitchFamily="34" charset="0"/>
                <a:cs typeface="Arial" panose="020B0604020202020204" pitchFamily="34" charset="0"/>
              </a:rPr>
              <a:t>According to which Notaire issues the ECS (a French Notaire or a Spanish Notaire), the result will not be the same : each Notaire will simply have applied its internal law.</a:t>
            </a:r>
          </a:p>
          <a:p>
            <a:pPr algn="just">
              <a:spcBef>
                <a:spcPct val="0"/>
              </a:spcBef>
              <a:spcAft>
                <a:spcPts val="300"/>
              </a:spcAft>
              <a:buNone/>
            </a:pPr>
            <a:endParaRPr lang="en-US" altLang="fr-FR" sz="2000" dirty="0">
              <a:latin typeface="Arial" panose="020B0604020202020204" pitchFamily="34" charset="0"/>
              <a:cs typeface="Arial" panose="020B0604020202020204" pitchFamily="34" charset="0"/>
            </a:endParaRPr>
          </a:p>
          <a:p>
            <a:pPr algn="just">
              <a:spcBef>
                <a:spcPct val="0"/>
              </a:spcBef>
              <a:spcAft>
                <a:spcPts val="300"/>
              </a:spcAft>
              <a:buNone/>
            </a:pPr>
            <a:r>
              <a:rPr lang="en-US" altLang="fr-FR" dirty="0">
                <a:latin typeface="Arial" panose="020B0604020202020204" pitchFamily="34" charset="0"/>
                <a:cs typeface="Arial" panose="020B0604020202020204" pitchFamily="34" charset="0"/>
              </a:rPr>
              <a:t>Hence the fact that the ECS will be weakened for years to come by this lack </a:t>
            </a:r>
            <a:r>
              <a:rPr lang="en-US" altLang="fr-FR">
                <a:latin typeface="Arial" panose="020B0604020202020204" pitchFamily="34" charset="0"/>
                <a:cs typeface="Arial" panose="020B0604020202020204" pitchFamily="34" charset="0"/>
              </a:rPr>
              <a:t>of reliability</a:t>
            </a:r>
            <a:endParaRPr lang="fr-FR" altLang="fr-FR" sz="20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0CDAA2FD-5FF6-4704-94D9-7C20851DAB3D}"/>
              </a:ext>
            </a:extLst>
          </p:cNvPr>
          <p:cNvSpPr>
            <a:spLocks noGrp="1"/>
          </p:cNvSpPr>
          <p:nvPr>
            <p:ph type="title"/>
          </p:nvPr>
        </p:nvSpPr>
        <p:spPr/>
        <p:txBody>
          <a:bodyPr/>
          <a:lstStyle/>
          <a:p>
            <a:pPr algn="l"/>
            <a:r>
              <a:rPr lang="fr-FR" altLang="fr-FR" sz="2400" b="1" u="sng" dirty="0">
                <a:solidFill>
                  <a:srgbClr val="002060"/>
                </a:solidFill>
                <a:latin typeface="Arial" panose="020B0604020202020204" pitchFamily="34" charset="0"/>
              </a:rPr>
              <a:t>Introduction</a:t>
            </a:r>
          </a:p>
        </p:txBody>
      </p:sp>
      <p:sp>
        <p:nvSpPr>
          <p:cNvPr id="6147" name="Espace réservé du contenu 2">
            <a:extLst>
              <a:ext uri="{FF2B5EF4-FFF2-40B4-BE49-F238E27FC236}">
                <a16:creationId xmlns:a16="http://schemas.microsoft.com/office/drawing/2014/main" id="{475E81D8-9461-485B-AADF-AEFD023C218B}"/>
              </a:ext>
            </a:extLst>
          </p:cNvPr>
          <p:cNvSpPr>
            <a:spLocks noGrp="1"/>
          </p:cNvSpPr>
          <p:nvPr>
            <p:ph idx="1"/>
          </p:nvPr>
        </p:nvSpPr>
        <p:spPr/>
        <p:txBody>
          <a:bodyPr>
            <a:normAutofit/>
          </a:bodyPr>
          <a:lstStyle/>
          <a:p>
            <a:pPr algn="just" eaLnBrk="1" hangingPunct="1">
              <a:lnSpc>
                <a:spcPct val="80000"/>
              </a:lnSpc>
              <a:buFont typeface="Arial" panose="020B0604020202020204" pitchFamily="34" charset="0"/>
              <a:buNone/>
            </a:pPr>
            <a:endParaRPr lang="en-GB" altLang="fr-FR" sz="1800" dirty="0">
              <a:latin typeface="Arial" panose="020B0604020202020204" pitchFamily="34" charset="0"/>
            </a:endParaRPr>
          </a:p>
          <a:p>
            <a:pPr algn="just" eaLnBrk="1" hangingPunct="1">
              <a:lnSpc>
                <a:spcPct val="80000"/>
              </a:lnSpc>
              <a:buFont typeface="Arial" panose="020B0604020202020204" pitchFamily="34" charset="0"/>
              <a:buNone/>
            </a:pPr>
            <a:endParaRPr lang="en-GB" altLang="fr-FR" sz="1800" dirty="0">
              <a:latin typeface="Arial" panose="020B0604020202020204" pitchFamily="34" charset="0"/>
            </a:endParaRPr>
          </a:p>
          <a:p>
            <a:pPr lvl="2" algn="just" eaLnBrk="1" hangingPunct="1">
              <a:lnSpc>
                <a:spcPct val="80000"/>
              </a:lnSpc>
              <a:buFont typeface="Wingdings" panose="05000000000000000000" pitchFamily="2" charset="2"/>
              <a:buChar char="§"/>
            </a:pPr>
            <a:r>
              <a:rPr lang="en-GB" altLang="fr-FR" sz="1800" dirty="0">
                <a:latin typeface="Arial" panose="020B0604020202020204" pitchFamily="34" charset="0"/>
              </a:rPr>
              <a:t>In order to </a:t>
            </a:r>
            <a:r>
              <a:rPr lang="en-GB" altLang="fr-FR" sz="1800" dirty="0">
                <a:solidFill>
                  <a:schemeClr val="tx1"/>
                </a:solidFill>
                <a:latin typeface="Arial" panose="020B0604020202020204" pitchFamily="34" charset="0"/>
              </a:rPr>
              <a:t>distribute </a:t>
            </a:r>
            <a:r>
              <a:rPr lang="en-GB" altLang="fr-FR" sz="1800" dirty="0">
                <a:latin typeface="Arial" panose="020B0604020202020204" pitchFamily="34" charset="0"/>
              </a:rPr>
              <a:t>a deceased person’s estate, it is necessary to know what matrimonial property regime applies</a:t>
            </a:r>
          </a:p>
          <a:p>
            <a:pPr lvl="2" algn="just" eaLnBrk="1" hangingPunct="1">
              <a:lnSpc>
                <a:spcPct val="80000"/>
              </a:lnSpc>
              <a:buFont typeface="Wingdings" panose="05000000000000000000" pitchFamily="2" charset="2"/>
              <a:buChar char="§"/>
            </a:pPr>
            <a:endParaRPr lang="en-GB" altLang="fr-FR" sz="1800" dirty="0">
              <a:latin typeface="Arial" panose="020B0604020202020204" pitchFamily="34" charset="0"/>
            </a:endParaRPr>
          </a:p>
          <a:p>
            <a:pPr lvl="2" algn="just" eaLnBrk="1" hangingPunct="1">
              <a:lnSpc>
                <a:spcPct val="80000"/>
              </a:lnSpc>
              <a:buFont typeface="Wingdings" panose="05000000000000000000" pitchFamily="2" charset="2"/>
              <a:buChar char="§"/>
            </a:pPr>
            <a:r>
              <a:rPr lang="en-GB" altLang="fr-FR" sz="1800" dirty="0">
                <a:latin typeface="Arial" panose="020B0604020202020204" pitchFamily="34" charset="0"/>
              </a:rPr>
              <a:t>In the absence of a marriage contract, the Succession Regulation and the Matrimonial Property Regime Regulation </a:t>
            </a:r>
            <a:r>
              <a:rPr lang="en-GB" altLang="fr-FR" sz="1800" dirty="0">
                <a:solidFill>
                  <a:schemeClr val="tx1"/>
                </a:solidFill>
                <a:latin typeface="Arial" panose="020B0604020202020204" pitchFamily="34" charset="0"/>
              </a:rPr>
              <a:t>will both apply, and therefore interact in order to designate the applicable law</a:t>
            </a:r>
          </a:p>
          <a:p>
            <a:pPr lvl="2" algn="just" eaLnBrk="1" hangingPunct="1">
              <a:lnSpc>
                <a:spcPct val="80000"/>
              </a:lnSpc>
              <a:buFont typeface="Wingdings" panose="05000000000000000000" pitchFamily="2" charset="2"/>
              <a:buChar char="§"/>
            </a:pPr>
            <a:endParaRPr lang="en-GB" altLang="fr-FR" sz="18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22AC45E7-AC71-4BD7-8F6C-16F5A1CAFE5B}"/>
              </a:ext>
            </a:extLst>
          </p:cNvPr>
          <p:cNvSpPr>
            <a:spLocks noGrp="1"/>
          </p:cNvSpPr>
          <p:nvPr>
            <p:ph type="title"/>
          </p:nvPr>
        </p:nvSpPr>
        <p:spPr/>
        <p:txBody>
          <a:bodyPr/>
          <a:lstStyle/>
          <a:p>
            <a:pPr algn="l"/>
            <a:r>
              <a:rPr lang="en-GB" altLang="fr-FR" sz="2400" b="1" dirty="0">
                <a:solidFill>
                  <a:srgbClr val="002060"/>
                </a:solidFill>
                <a:latin typeface="Arial" panose="020B0604020202020204" pitchFamily="34" charset="0"/>
              </a:rPr>
              <a:t>I </a:t>
            </a:r>
            <a:r>
              <a:rPr lang="en-GB" altLang="fr-FR" sz="2400" b="1" dirty="0">
                <a:solidFill>
                  <a:srgbClr val="002060"/>
                </a:solidFill>
              </a:rPr>
              <a:t>–</a:t>
            </a:r>
            <a:r>
              <a:rPr lang="en-GB" altLang="fr-FR" sz="2400" b="1" dirty="0">
                <a:solidFill>
                  <a:srgbClr val="002060"/>
                </a:solidFill>
                <a:latin typeface="Arial" panose="020B0604020202020204" pitchFamily="34" charset="0"/>
              </a:rPr>
              <a:t> </a:t>
            </a:r>
            <a:r>
              <a:rPr lang="en-GB" altLang="fr-FR" sz="2400" b="1" u="sng" dirty="0">
                <a:solidFill>
                  <a:srgbClr val="002060"/>
                </a:solidFill>
                <a:latin typeface="Arial" panose="020B0604020202020204" pitchFamily="34" charset="0"/>
              </a:rPr>
              <a:t>Scope of the two Regulations</a:t>
            </a:r>
          </a:p>
        </p:txBody>
      </p:sp>
      <p:sp>
        <p:nvSpPr>
          <p:cNvPr id="8195" name="Espace réservé du contenu 2">
            <a:extLst>
              <a:ext uri="{FF2B5EF4-FFF2-40B4-BE49-F238E27FC236}">
                <a16:creationId xmlns:a16="http://schemas.microsoft.com/office/drawing/2014/main" id="{0F0A5E95-248C-43D8-A16F-FD069827D7B3}"/>
              </a:ext>
            </a:extLst>
          </p:cNvPr>
          <p:cNvSpPr>
            <a:spLocks noGrp="1"/>
          </p:cNvSpPr>
          <p:nvPr>
            <p:ph idx="1"/>
          </p:nvPr>
        </p:nvSpPr>
        <p:spPr/>
        <p:txBody>
          <a:bodyPr/>
          <a:lstStyle/>
          <a:p>
            <a:pPr algn="just">
              <a:spcBef>
                <a:spcPct val="0"/>
              </a:spcBef>
              <a:spcAft>
                <a:spcPts val="300"/>
              </a:spcAft>
              <a:buNone/>
            </a:pPr>
            <a:r>
              <a:rPr lang="en-GB" altLang="fr-FR" sz="2000" dirty="0">
                <a:latin typeface="Arial" panose="020B0604020202020204" pitchFamily="34" charset="0"/>
              </a:rPr>
              <a:t>	</a:t>
            </a:r>
            <a:r>
              <a:rPr lang="en-GB" altLang="fr-FR" sz="1800" dirty="0">
                <a:latin typeface="Arial" panose="020B0604020202020204" pitchFamily="34" charset="0"/>
              </a:rPr>
              <a:t>1°) </a:t>
            </a:r>
            <a:r>
              <a:rPr lang="en-GB" altLang="fr-FR" sz="2000" u="sng" dirty="0">
                <a:latin typeface="Arial" panose="020B0604020202020204" pitchFamily="34" charset="0"/>
              </a:rPr>
              <a:t>Scope in time</a:t>
            </a:r>
            <a:r>
              <a:rPr lang="en-GB" altLang="fr-FR" sz="2000" dirty="0">
                <a:latin typeface="Arial" panose="020B0604020202020204" pitchFamily="34" charset="0"/>
              </a:rPr>
              <a:t> : </a:t>
            </a:r>
          </a:p>
          <a:p>
            <a:pPr algn="just">
              <a:spcBef>
                <a:spcPct val="0"/>
              </a:spcBef>
              <a:spcAft>
                <a:spcPts val="300"/>
              </a:spcAft>
              <a:buNone/>
            </a:pPr>
            <a:endParaRPr lang="en-GB" altLang="fr-FR" sz="2000" dirty="0">
              <a:latin typeface="Arial" panose="020B0604020202020204" pitchFamily="34" charset="0"/>
            </a:endParaRPr>
          </a:p>
          <a:p>
            <a:pPr algn="just">
              <a:spcBef>
                <a:spcPct val="0"/>
              </a:spcBef>
              <a:spcAft>
                <a:spcPts val="300"/>
              </a:spcAft>
              <a:buNone/>
            </a:pPr>
            <a:r>
              <a:rPr lang="en-GB" altLang="fr-FR" sz="2000" dirty="0">
                <a:latin typeface="Arial" panose="020B0604020202020204" pitchFamily="34" charset="0"/>
              </a:rPr>
              <a:t>	Whereas the Succession regulation came into force on August 17, 2015 the MPR regulation came into force on January 29, 2019</a:t>
            </a:r>
          </a:p>
        </p:txBody>
      </p:sp>
      <p:sp>
        <p:nvSpPr>
          <p:cNvPr id="2" name="Arrow: Right 1">
            <a:extLst>
              <a:ext uri="{FF2B5EF4-FFF2-40B4-BE49-F238E27FC236}">
                <a16:creationId xmlns:a16="http://schemas.microsoft.com/office/drawing/2014/main" id="{C5468BB5-B7CA-467F-B02A-D6B007F9983B}"/>
              </a:ext>
            </a:extLst>
          </p:cNvPr>
          <p:cNvSpPr/>
          <p:nvPr/>
        </p:nvSpPr>
        <p:spPr>
          <a:xfrm>
            <a:off x="1319645" y="4426527"/>
            <a:ext cx="9632373" cy="665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F75405E-AB29-4C67-84DD-1D95A291BB19}"/>
              </a:ext>
            </a:extLst>
          </p:cNvPr>
          <p:cNvSpPr txBox="1"/>
          <p:nvPr/>
        </p:nvSpPr>
        <p:spPr>
          <a:xfrm>
            <a:off x="4322618" y="3749934"/>
            <a:ext cx="1122219" cy="646331"/>
          </a:xfrm>
          <a:prstGeom prst="rect">
            <a:avLst/>
          </a:prstGeom>
          <a:noFill/>
        </p:spPr>
        <p:txBody>
          <a:bodyPr wrap="square" rtlCol="0">
            <a:spAutoFit/>
          </a:bodyPr>
          <a:lstStyle/>
          <a:p>
            <a:r>
              <a:rPr lang="en-GB" dirty="0"/>
              <a:t>Aug 17, 2015</a:t>
            </a:r>
          </a:p>
        </p:txBody>
      </p:sp>
      <p:sp>
        <p:nvSpPr>
          <p:cNvPr id="4" name="TextBox 3">
            <a:extLst>
              <a:ext uri="{FF2B5EF4-FFF2-40B4-BE49-F238E27FC236}">
                <a16:creationId xmlns:a16="http://schemas.microsoft.com/office/drawing/2014/main" id="{99B3D447-A208-40F5-9B5F-958A4C810A82}"/>
              </a:ext>
            </a:extLst>
          </p:cNvPr>
          <p:cNvSpPr txBox="1"/>
          <p:nvPr/>
        </p:nvSpPr>
        <p:spPr>
          <a:xfrm>
            <a:off x="7042957" y="3780196"/>
            <a:ext cx="1122219" cy="646331"/>
          </a:xfrm>
          <a:prstGeom prst="rect">
            <a:avLst/>
          </a:prstGeom>
          <a:noFill/>
        </p:spPr>
        <p:txBody>
          <a:bodyPr wrap="square" rtlCol="0">
            <a:spAutoFit/>
          </a:bodyPr>
          <a:lstStyle/>
          <a:p>
            <a:r>
              <a:rPr lang="en-GB" dirty="0"/>
              <a:t>Jan 29, 2019</a:t>
            </a:r>
          </a:p>
        </p:txBody>
      </p:sp>
      <p:sp>
        <p:nvSpPr>
          <p:cNvPr id="5" name="Rectangle 4">
            <a:extLst>
              <a:ext uri="{FF2B5EF4-FFF2-40B4-BE49-F238E27FC236}">
                <a16:creationId xmlns:a16="http://schemas.microsoft.com/office/drawing/2014/main" id="{EE6BC0B8-1604-4663-99EC-4F040BF7296F}"/>
              </a:ext>
            </a:extLst>
          </p:cNvPr>
          <p:cNvSpPr/>
          <p:nvPr/>
        </p:nvSpPr>
        <p:spPr>
          <a:xfrm>
            <a:off x="4644738" y="4426527"/>
            <a:ext cx="45719"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879718D-3580-4B78-A995-2A934568B44D}"/>
              </a:ext>
            </a:extLst>
          </p:cNvPr>
          <p:cNvSpPr/>
          <p:nvPr/>
        </p:nvSpPr>
        <p:spPr>
          <a:xfrm>
            <a:off x="7394864" y="4394623"/>
            <a:ext cx="45719"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AF0A239-372D-44DE-A44E-3DC30D45CC12}"/>
              </a:ext>
            </a:extLst>
          </p:cNvPr>
          <p:cNvSpPr txBox="1"/>
          <p:nvPr/>
        </p:nvSpPr>
        <p:spPr>
          <a:xfrm>
            <a:off x="2681460" y="5119707"/>
            <a:ext cx="1122219" cy="369332"/>
          </a:xfrm>
          <a:prstGeom prst="rect">
            <a:avLst/>
          </a:prstGeom>
          <a:noFill/>
        </p:spPr>
        <p:txBody>
          <a:bodyPr wrap="square" rtlCol="0">
            <a:spAutoFit/>
          </a:bodyPr>
          <a:lstStyle/>
          <a:p>
            <a:r>
              <a:rPr lang="en-GB" dirty="0"/>
              <a:t>PIL</a:t>
            </a:r>
          </a:p>
        </p:txBody>
      </p:sp>
      <p:sp>
        <p:nvSpPr>
          <p:cNvPr id="10" name="TextBox 9">
            <a:extLst>
              <a:ext uri="{FF2B5EF4-FFF2-40B4-BE49-F238E27FC236}">
                <a16:creationId xmlns:a16="http://schemas.microsoft.com/office/drawing/2014/main" id="{E99C7AA7-3A10-4076-88F8-E43EE131D880}"/>
              </a:ext>
            </a:extLst>
          </p:cNvPr>
          <p:cNvSpPr txBox="1"/>
          <p:nvPr/>
        </p:nvSpPr>
        <p:spPr>
          <a:xfrm>
            <a:off x="4779470" y="5119707"/>
            <a:ext cx="2546119" cy="646331"/>
          </a:xfrm>
          <a:prstGeom prst="rect">
            <a:avLst/>
          </a:prstGeom>
          <a:noFill/>
        </p:spPr>
        <p:txBody>
          <a:bodyPr wrap="square" rtlCol="0">
            <a:spAutoFit/>
          </a:bodyPr>
          <a:lstStyle/>
          <a:p>
            <a:r>
              <a:rPr lang="en-GB" dirty="0"/>
              <a:t>Succession Regulation </a:t>
            </a:r>
          </a:p>
          <a:p>
            <a:r>
              <a:rPr lang="en-GB" dirty="0"/>
              <a:t>PIL for MPR</a:t>
            </a:r>
          </a:p>
        </p:txBody>
      </p:sp>
      <p:sp>
        <p:nvSpPr>
          <p:cNvPr id="12" name="TextBox 11">
            <a:extLst>
              <a:ext uri="{FF2B5EF4-FFF2-40B4-BE49-F238E27FC236}">
                <a16:creationId xmlns:a16="http://schemas.microsoft.com/office/drawing/2014/main" id="{F07928D3-8625-477E-BD24-6ADC5E6204DF}"/>
              </a:ext>
            </a:extLst>
          </p:cNvPr>
          <p:cNvSpPr txBox="1"/>
          <p:nvPr/>
        </p:nvSpPr>
        <p:spPr>
          <a:xfrm>
            <a:off x="7885488" y="5119707"/>
            <a:ext cx="2546119" cy="646331"/>
          </a:xfrm>
          <a:prstGeom prst="rect">
            <a:avLst/>
          </a:prstGeom>
          <a:noFill/>
        </p:spPr>
        <p:txBody>
          <a:bodyPr wrap="square" rtlCol="0">
            <a:spAutoFit/>
          </a:bodyPr>
          <a:lstStyle/>
          <a:p>
            <a:r>
              <a:rPr lang="en-GB" dirty="0"/>
              <a:t>Succession Regulation </a:t>
            </a:r>
          </a:p>
          <a:p>
            <a:r>
              <a:rPr lang="en-GB" dirty="0"/>
              <a:t>MPR Regulation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4D970983-1C89-4C76-BE37-B72DADA5F450}"/>
              </a:ext>
            </a:extLst>
          </p:cNvPr>
          <p:cNvSpPr>
            <a:spLocks noGrp="1"/>
          </p:cNvSpPr>
          <p:nvPr>
            <p:ph type="title"/>
          </p:nvPr>
        </p:nvSpPr>
        <p:spPr/>
        <p:txBody>
          <a:bodyPr/>
          <a:lstStyle/>
          <a:p>
            <a:pPr algn="l"/>
            <a:r>
              <a:rPr lang="fr-FR" altLang="fr-FR" sz="2400" b="1" dirty="0">
                <a:solidFill>
                  <a:srgbClr val="002060"/>
                </a:solidFill>
                <a:latin typeface="Arial" panose="020B0604020202020204" pitchFamily="34" charset="0"/>
              </a:rPr>
              <a:t>I </a:t>
            </a:r>
            <a:r>
              <a:rPr lang="fr-FR" altLang="fr-FR" sz="2400" b="1" dirty="0">
                <a:solidFill>
                  <a:srgbClr val="002060"/>
                </a:solidFill>
              </a:rPr>
              <a:t>–</a:t>
            </a:r>
            <a:r>
              <a:rPr lang="fr-FR" altLang="fr-FR" sz="2400" b="1" dirty="0">
                <a:solidFill>
                  <a:srgbClr val="002060"/>
                </a:solidFill>
                <a:latin typeface="Arial" panose="020B0604020202020204" pitchFamily="34" charset="0"/>
              </a:rPr>
              <a:t> </a:t>
            </a:r>
            <a:r>
              <a:rPr lang="fr-FR" altLang="fr-FR" sz="2400" b="1" u="sng" dirty="0">
                <a:solidFill>
                  <a:srgbClr val="002060"/>
                </a:solidFill>
                <a:latin typeface="Arial" panose="020B0604020202020204" pitchFamily="34" charset="0"/>
              </a:rPr>
              <a:t>Scope of the </a:t>
            </a:r>
            <a:r>
              <a:rPr lang="fr-FR" altLang="fr-FR" sz="2400" b="1" u="sng" dirty="0" err="1">
                <a:solidFill>
                  <a:srgbClr val="002060"/>
                </a:solidFill>
                <a:latin typeface="Arial" panose="020B0604020202020204" pitchFamily="34" charset="0"/>
              </a:rPr>
              <a:t>Regulations</a:t>
            </a:r>
            <a:endParaRPr lang="fr-FR" altLang="fr-FR" sz="2400" b="1" u="sng" dirty="0">
              <a:solidFill>
                <a:srgbClr val="002060"/>
              </a:solidFill>
              <a:latin typeface="Arial" panose="020B0604020202020204" pitchFamily="34" charset="0"/>
            </a:endParaRPr>
          </a:p>
        </p:txBody>
      </p:sp>
      <p:sp>
        <p:nvSpPr>
          <p:cNvPr id="10243" name="Espace réservé du contenu 2">
            <a:extLst>
              <a:ext uri="{FF2B5EF4-FFF2-40B4-BE49-F238E27FC236}">
                <a16:creationId xmlns:a16="http://schemas.microsoft.com/office/drawing/2014/main" id="{04B640C2-AEAC-46B8-AD54-9908DA1A85E8}"/>
              </a:ext>
            </a:extLst>
          </p:cNvPr>
          <p:cNvSpPr>
            <a:spLocks noGrp="1"/>
          </p:cNvSpPr>
          <p:nvPr>
            <p:ph idx="1"/>
          </p:nvPr>
        </p:nvSpPr>
        <p:spPr/>
        <p:txBody>
          <a:bodyPr>
            <a:normAutofit/>
          </a:bodyPr>
          <a:lstStyle/>
          <a:p>
            <a:pPr algn="just">
              <a:spcBef>
                <a:spcPct val="0"/>
              </a:spcBef>
              <a:spcAft>
                <a:spcPts val="300"/>
              </a:spcAft>
              <a:buNone/>
            </a:pPr>
            <a:r>
              <a:rPr lang="en-GB" altLang="fr-FR" sz="2000" dirty="0">
                <a:latin typeface="Arial" panose="020B0604020202020204" pitchFamily="34" charset="0"/>
              </a:rPr>
              <a:t>	</a:t>
            </a:r>
            <a:r>
              <a:rPr lang="en-GB" altLang="fr-FR" sz="1800" dirty="0">
                <a:latin typeface="Arial" panose="020B0604020202020204" pitchFamily="34" charset="0"/>
              </a:rPr>
              <a:t>1°) </a:t>
            </a:r>
            <a:r>
              <a:rPr lang="en-GB" altLang="fr-FR" sz="2000" u="sng" dirty="0">
                <a:latin typeface="Arial" panose="020B0604020202020204" pitchFamily="34" charset="0"/>
              </a:rPr>
              <a:t>Scope in time</a:t>
            </a:r>
            <a:r>
              <a:rPr lang="en-GB" altLang="fr-FR" sz="2000" dirty="0">
                <a:latin typeface="Arial" panose="020B0604020202020204" pitchFamily="34" charset="0"/>
              </a:rPr>
              <a:t> : </a:t>
            </a:r>
          </a:p>
          <a:p>
            <a:pPr algn="just">
              <a:spcBef>
                <a:spcPct val="0"/>
              </a:spcBef>
              <a:spcAft>
                <a:spcPts val="300"/>
              </a:spcAft>
              <a:buNone/>
            </a:pPr>
            <a:r>
              <a:rPr lang="en-GB" altLang="fr-FR" sz="2000" dirty="0">
                <a:latin typeface="Arial" panose="020B0604020202020204" pitchFamily="34" charset="0"/>
              </a:rPr>
              <a:t>		- For the countries which have adopted The Hague Convention of March 14, 1978 (namely, France, Luxembourg and the Netherlands), a third period is to be included: for marriages concluded between 1st September 1992 and 28th January 2019, The Hague Convention applies</a:t>
            </a:r>
          </a:p>
          <a:p>
            <a:pPr algn="just">
              <a:spcBef>
                <a:spcPct val="0"/>
              </a:spcBef>
              <a:spcAft>
                <a:spcPts val="300"/>
              </a:spcAft>
              <a:buNone/>
            </a:pPr>
            <a:endParaRPr lang="en-GB" altLang="fr-FR" sz="2000" dirty="0">
              <a:latin typeface="Arial" panose="020B0604020202020204" pitchFamily="34" charset="0"/>
            </a:endParaRPr>
          </a:p>
          <a:p>
            <a:pPr algn="just">
              <a:spcBef>
                <a:spcPct val="0"/>
              </a:spcBef>
              <a:spcAft>
                <a:spcPts val="300"/>
              </a:spcAft>
              <a:buNone/>
            </a:pPr>
            <a:endParaRPr lang="en-GB" altLang="fr-FR" sz="2400" dirty="0">
              <a:latin typeface="Arial" panose="020B0604020202020204" pitchFamily="34" charset="0"/>
            </a:endParaRPr>
          </a:p>
        </p:txBody>
      </p:sp>
      <p:sp>
        <p:nvSpPr>
          <p:cNvPr id="33" name="Arrow: Right 32">
            <a:extLst>
              <a:ext uri="{FF2B5EF4-FFF2-40B4-BE49-F238E27FC236}">
                <a16:creationId xmlns:a16="http://schemas.microsoft.com/office/drawing/2014/main" id="{2544B9C6-0B5F-4606-B144-A4D6C51665A1}"/>
              </a:ext>
            </a:extLst>
          </p:cNvPr>
          <p:cNvSpPr/>
          <p:nvPr/>
        </p:nvSpPr>
        <p:spPr>
          <a:xfrm>
            <a:off x="1319645" y="4426527"/>
            <a:ext cx="9632373" cy="665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CE0D3A5-FA76-4ED0-A29B-8F7741B6823C}"/>
              </a:ext>
            </a:extLst>
          </p:cNvPr>
          <p:cNvSpPr txBox="1"/>
          <p:nvPr/>
        </p:nvSpPr>
        <p:spPr>
          <a:xfrm>
            <a:off x="4322618" y="3749934"/>
            <a:ext cx="1122219" cy="646331"/>
          </a:xfrm>
          <a:prstGeom prst="rect">
            <a:avLst/>
          </a:prstGeom>
          <a:noFill/>
        </p:spPr>
        <p:txBody>
          <a:bodyPr wrap="square" rtlCol="0">
            <a:spAutoFit/>
          </a:bodyPr>
          <a:lstStyle/>
          <a:p>
            <a:r>
              <a:rPr lang="en-GB" dirty="0"/>
              <a:t>Aug 17, 2015</a:t>
            </a:r>
          </a:p>
        </p:txBody>
      </p:sp>
      <p:sp>
        <p:nvSpPr>
          <p:cNvPr id="37" name="TextBox 36">
            <a:extLst>
              <a:ext uri="{FF2B5EF4-FFF2-40B4-BE49-F238E27FC236}">
                <a16:creationId xmlns:a16="http://schemas.microsoft.com/office/drawing/2014/main" id="{A44E1A02-9407-4AAC-99BD-C752C629A7D7}"/>
              </a:ext>
            </a:extLst>
          </p:cNvPr>
          <p:cNvSpPr txBox="1"/>
          <p:nvPr/>
        </p:nvSpPr>
        <p:spPr>
          <a:xfrm>
            <a:off x="7042957" y="3780196"/>
            <a:ext cx="1122219" cy="646331"/>
          </a:xfrm>
          <a:prstGeom prst="rect">
            <a:avLst/>
          </a:prstGeom>
          <a:noFill/>
        </p:spPr>
        <p:txBody>
          <a:bodyPr wrap="square" rtlCol="0">
            <a:spAutoFit/>
          </a:bodyPr>
          <a:lstStyle/>
          <a:p>
            <a:r>
              <a:rPr lang="en-GB" dirty="0"/>
              <a:t>Jan 29, 2019</a:t>
            </a:r>
          </a:p>
        </p:txBody>
      </p:sp>
      <p:sp>
        <p:nvSpPr>
          <p:cNvPr id="39" name="Rectangle 38">
            <a:extLst>
              <a:ext uri="{FF2B5EF4-FFF2-40B4-BE49-F238E27FC236}">
                <a16:creationId xmlns:a16="http://schemas.microsoft.com/office/drawing/2014/main" id="{D79282D2-3F94-4A62-9DF9-1AF13B456F0A}"/>
              </a:ext>
            </a:extLst>
          </p:cNvPr>
          <p:cNvSpPr/>
          <p:nvPr/>
        </p:nvSpPr>
        <p:spPr>
          <a:xfrm>
            <a:off x="4644738" y="4426527"/>
            <a:ext cx="45719"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71034A7-EA6A-42B1-B8E6-C38143511824}"/>
              </a:ext>
            </a:extLst>
          </p:cNvPr>
          <p:cNvSpPr/>
          <p:nvPr/>
        </p:nvSpPr>
        <p:spPr>
          <a:xfrm>
            <a:off x="7394864" y="4394623"/>
            <a:ext cx="45719"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8B715BF-AB6D-4C58-9D34-9C62C32F2297}"/>
              </a:ext>
            </a:extLst>
          </p:cNvPr>
          <p:cNvSpPr txBox="1"/>
          <p:nvPr/>
        </p:nvSpPr>
        <p:spPr>
          <a:xfrm>
            <a:off x="929641" y="5067752"/>
            <a:ext cx="1122219" cy="369332"/>
          </a:xfrm>
          <a:prstGeom prst="rect">
            <a:avLst/>
          </a:prstGeom>
          <a:noFill/>
        </p:spPr>
        <p:txBody>
          <a:bodyPr wrap="square" rtlCol="0">
            <a:spAutoFit/>
          </a:bodyPr>
          <a:lstStyle/>
          <a:p>
            <a:r>
              <a:rPr lang="en-GB" dirty="0"/>
              <a:t>PIL</a:t>
            </a:r>
          </a:p>
        </p:txBody>
      </p:sp>
      <p:sp>
        <p:nvSpPr>
          <p:cNvPr id="45" name="TextBox 44">
            <a:extLst>
              <a:ext uri="{FF2B5EF4-FFF2-40B4-BE49-F238E27FC236}">
                <a16:creationId xmlns:a16="http://schemas.microsoft.com/office/drawing/2014/main" id="{A2D9D082-EDDA-4535-8EE6-B54ED8C59E8F}"/>
              </a:ext>
            </a:extLst>
          </p:cNvPr>
          <p:cNvSpPr txBox="1"/>
          <p:nvPr/>
        </p:nvSpPr>
        <p:spPr>
          <a:xfrm>
            <a:off x="4779470" y="5067752"/>
            <a:ext cx="2722075" cy="923330"/>
          </a:xfrm>
          <a:prstGeom prst="rect">
            <a:avLst/>
          </a:prstGeom>
          <a:noFill/>
        </p:spPr>
        <p:txBody>
          <a:bodyPr wrap="square" rtlCol="0">
            <a:spAutoFit/>
          </a:bodyPr>
          <a:lstStyle/>
          <a:p>
            <a:r>
              <a:rPr lang="en-GB" dirty="0"/>
              <a:t>Succession Regulation </a:t>
            </a:r>
          </a:p>
          <a:p>
            <a:r>
              <a:rPr lang="en-GB" dirty="0"/>
              <a:t>Hague Convention for </a:t>
            </a:r>
          </a:p>
          <a:p>
            <a:r>
              <a:rPr lang="en-GB" dirty="0"/>
              <a:t>MPR</a:t>
            </a:r>
          </a:p>
        </p:txBody>
      </p:sp>
      <p:sp>
        <p:nvSpPr>
          <p:cNvPr id="47" name="TextBox 46">
            <a:extLst>
              <a:ext uri="{FF2B5EF4-FFF2-40B4-BE49-F238E27FC236}">
                <a16:creationId xmlns:a16="http://schemas.microsoft.com/office/drawing/2014/main" id="{19C19D74-2642-4B52-AADC-C44B620211A8}"/>
              </a:ext>
            </a:extLst>
          </p:cNvPr>
          <p:cNvSpPr txBox="1"/>
          <p:nvPr/>
        </p:nvSpPr>
        <p:spPr>
          <a:xfrm>
            <a:off x="7885488" y="5067752"/>
            <a:ext cx="2546119" cy="646331"/>
          </a:xfrm>
          <a:prstGeom prst="rect">
            <a:avLst/>
          </a:prstGeom>
          <a:noFill/>
        </p:spPr>
        <p:txBody>
          <a:bodyPr wrap="square" rtlCol="0">
            <a:spAutoFit/>
          </a:bodyPr>
          <a:lstStyle/>
          <a:p>
            <a:r>
              <a:rPr lang="en-GB" dirty="0"/>
              <a:t>Succession Regulation </a:t>
            </a:r>
          </a:p>
          <a:p>
            <a:r>
              <a:rPr lang="en-GB" dirty="0"/>
              <a:t>MPR Regulation</a:t>
            </a:r>
          </a:p>
        </p:txBody>
      </p:sp>
      <p:sp>
        <p:nvSpPr>
          <p:cNvPr id="49" name="TextBox 48">
            <a:extLst>
              <a:ext uri="{FF2B5EF4-FFF2-40B4-BE49-F238E27FC236}">
                <a16:creationId xmlns:a16="http://schemas.microsoft.com/office/drawing/2014/main" id="{4821B554-BF23-40FA-B711-8561BFB46DBF}"/>
              </a:ext>
            </a:extLst>
          </p:cNvPr>
          <p:cNvSpPr txBox="1"/>
          <p:nvPr/>
        </p:nvSpPr>
        <p:spPr>
          <a:xfrm>
            <a:off x="1625138" y="3712695"/>
            <a:ext cx="1122219" cy="646331"/>
          </a:xfrm>
          <a:prstGeom prst="rect">
            <a:avLst/>
          </a:prstGeom>
          <a:noFill/>
        </p:spPr>
        <p:txBody>
          <a:bodyPr wrap="square" rtlCol="0">
            <a:spAutoFit/>
          </a:bodyPr>
          <a:lstStyle/>
          <a:p>
            <a:r>
              <a:rPr lang="en-GB" dirty="0"/>
              <a:t>Sept. 1, 1992</a:t>
            </a:r>
          </a:p>
        </p:txBody>
      </p:sp>
      <p:sp>
        <p:nvSpPr>
          <p:cNvPr id="51" name="Rectangle 50">
            <a:extLst>
              <a:ext uri="{FF2B5EF4-FFF2-40B4-BE49-F238E27FC236}">
                <a16:creationId xmlns:a16="http://schemas.microsoft.com/office/drawing/2014/main" id="{400AD0F4-EA09-47B9-8636-FF7330B66316}"/>
              </a:ext>
            </a:extLst>
          </p:cNvPr>
          <p:cNvSpPr/>
          <p:nvPr/>
        </p:nvSpPr>
        <p:spPr>
          <a:xfrm>
            <a:off x="1947258" y="4389288"/>
            <a:ext cx="45719"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46FCEF6A-DD17-40A5-A183-2B041682FDD1}"/>
              </a:ext>
            </a:extLst>
          </p:cNvPr>
          <p:cNvSpPr txBox="1"/>
          <p:nvPr/>
        </p:nvSpPr>
        <p:spPr>
          <a:xfrm>
            <a:off x="2186247" y="5067752"/>
            <a:ext cx="2722075" cy="923330"/>
          </a:xfrm>
          <a:prstGeom prst="rect">
            <a:avLst/>
          </a:prstGeom>
          <a:noFill/>
        </p:spPr>
        <p:txBody>
          <a:bodyPr wrap="square" rtlCol="0">
            <a:spAutoFit/>
          </a:bodyPr>
          <a:lstStyle/>
          <a:p>
            <a:r>
              <a:rPr lang="en-GB" dirty="0"/>
              <a:t>PIL for Succession</a:t>
            </a:r>
          </a:p>
          <a:p>
            <a:r>
              <a:rPr lang="en-GB" dirty="0"/>
              <a:t>Hague Convention for </a:t>
            </a:r>
          </a:p>
          <a:p>
            <a:r>
              <a:rPr lang="en-GB" dirty="0"/>
              <a:t>MPR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4D970983-1C89-4C76-BE37-B72DADA5F450}"/>
              </a:ext>
            </a:extLst>
          </p:cNvPr>
          <p:cNvSpPr>
            <a:spLocks noGrp="1"/>
          </p:cNvSpPr>
          <p:nvPr>
            <p:ph type="title"/>
          </p:nvPr>
        </p:nvSpPr>
        <p:spPr/>
        <p:txBody>
          <a:bodyPr/>
          <a:lstStyle/>
          <a:p>
            <a:pPr algn="l"/>
            <a:r>
              <a:rPr lang="fr-FR" altLang="fr-FR" sz="2400" b="1" dirty="0">
                <a:solidFill>
                  <a:srgbClr val="002060"/>
                </a:solidFill>
                <a:latin typeface="Arial" panose="020B0604020202020204" pitchFamily="34" charset="0"/>
              </a:rPr>
              <a:t>I </a:t>
            </a:r>
            <a:r>
              <a:rPr lang="fr-FR" altLang="fr-FR" sz="2400" b="1" dirty="0">
                <a:solidFill>
                  <a:srgbClr val="002060"/>
                </a:solidFill>
              </a:rPr>
              <a:t>–</a:t>
            </a:r>
            <a:r>
              <a:rPr lang="fr-FR" altLang="fr-FR" sz="2400" b="1" dirty="0">
                <a:solidFill>
                  <a:srgbClr val="002060"/>
                </a:solidFill>
                <a:latin typeface="Arial" panose="020B0604020202020204" pitchFamily="34" charset="0"/>
              </a:rPr>
              <a:t> </a:t>
            </a:r>
            <a:r>
              <a:rPr lang="fr-FR" altLang="fr-FR" sz="2400" b="1" u="sng" dirty="0">
                <a:solidFill>
                  <a:srgbClr val="002060"/>
                </a:solidFill>
                <a:latin typeface="Arial" panose="020B0604020202020204" pitchFamily="34" charset="0"/>
              </a:rPr>
              <a:t>Scope of the </a:t>
            </a:r>
            <a:r>
              <a:rPr lang="fr-FR" altLang="fr-FR" sz="2400" b="1" u="sng" dirty="0" err="1">
                <a:solidFill>
                  <a:srgbClr val="002060"/>
                </a:solidFill>
                <a:latin typeface="Arial" panose="020B0604020202020204" pitchFamily="34" charset="0"/>
              </a:rPr>
              <a:t>Regulations</a:t>
            </a:r>
            <a:endParaRPr lang="fr-FR" altLang="fr-FR" sz="2400" b="1" u="sng" dirty="0">
              <a:solidFill>
                <a:srgbClr val="002060"/>
              </a:solidFill>
              <a:latin typeface="Arial" panose="020B0604020202020204" pitchFamily="34" charset="0"/>
            </a:endParaRPr>
          </a:p>
        </p:txBody>
      </p:sp>
      <p:sp>
        <p:nvSpPr>
          <p:cNvPr id="10243" name="Espace réservé du contenu 2">
            <a:extLst>
              <a:ext uri="{FF2B5EF4-FFF2-40B4-BE49-F238E27FC236}">
                <a16:creationId xmlns:a16="http://schemas.microsoft.com/office/drawing/2014/main" id="{04B640C2-AEAC-46B8-AD54-9908DA1A85E8}"/>
              </a:ext>
            </a:extLst>
          </p:cNvPr>
          <p:cNvSpPr>
            <a:spLocks noGrp="1"/>
          </p:cNvSpPr>
          <p:nvPr>
            <p:ph idx="1"/>
          </p:nvPr>
        </p:nvSpPr>
        <p:spPr/>
        <p:txBody>
          <a:bodyPr>
            <a:normAutofit/>
          </a:bodyPr>
          <a:lstStyle/>
          <a:p>
            <a:pPr algn="just">
              <a:spcBef>
                <a:spcPct val="0"/>
              </a:spcBef>
              <a:spcAft>
                <a:spcPts val="300"/>
              </a:spcAft>
              <a:buNone/>
            </a:pPr>
            <a:r>
              <a:rPr lang="en-GB" altLang="fr-FR" sz="2000" dirty="0">
                <a:latin typeface="Arial" panose="020B0604020202020204" pitchFamily="34" charset="0"/>
              </a:rPr>
              <a:t>	</a:t>
            </a:r>
            <a:r>
              <a:rPr lang="en-GB" altLang="fr-FR" sz="1800" dirty="0">
                <a:latin typeface="Arial" panose="020B0604020202020204" pitchFamily="34" charset="0"/>
              </a:rPr>
              <a:t>1°) </a:t>
            </a:r>
            <a:r>
              <a:rPr lang="en-GB" altLang="fr-FR" sz="2000" u="sng" dirty="0">
                <a:latin typeface="Arial" panose="020B0604020202020204" pitchFamily="34" charset="0"/>
              </a:rPr>
              <a:t>Scope in time</a:t>
            </a:r>
            <a:r>
              <a:rPr lang="en-GB" altLang="fr-FR" sz="2000" dirty="0">
                <a:latin typeface="Arial" panose="020B0604020202020204" pitchFamily="34" charset="0"/>
              </a:rPr>
              <a:t> : </a:t>
            </a:r>
          </a:p>
          <a:p>
            <a:pPr algn="just">
              <a:spcBef>
                <a:spcPct val="0"/>
              </a:spcBef>
              <a:spcAft>
                <a:spcPts val="300"/>
              </a:spcAft>
              <a:buNone/>
            </a:pPr>
            <a:r>
              <a:rPr lang="en-GB" altLang="fr-FR" sz="2000" dirty="0">
                <a:latin typeface="Arial" panose="020B0604020202020204" pitchFamily="34" charset="0"/>
              </a:rPr>
              <a:t>	</a:t>
            </a:r>
            <a:endParaRPr lang="en-GB" altLang="fr-FR" dirty="0">
              <a:latin typeface="Arial" panose="020B0604020202020204" pitchFamily="34" charset="0"/>
            </a:endParaRPr>
          </a:p>
          <a:p>
            <a:pPr algn="just">
              <a:spcBef>
                <a:spcPct val="0"/>
              </a:spcBef>
              <a:spcAft>
                <a:spcPts val="300"/>
              </a:spcAft>
              <a:buNone/>
            </a:pPr>
            <a:r>
              <a:rPr lang="en-GB" altLang="fr-FR" sz="2000" dirty="0">
                <a:latin typeface="Arial" panose="020B0604020202020204" pitchFamily="34" charset="0"/>
              </a:rPr>
              <a:t>	That specific issue is not about to disappear as we are now dealing with the inheritance of people who, on average, got married 40 or 50 years ago : therefore, for decades to come, we will have to apply the rules pre-existing the MPR regulation whilst applying the Succession Regulation to all inheritances opened since August 17, 2015</a:t>
            </a:r>
          </a:p>
          <a:p>
            <a:pPr algn="just">
              <a:spcBef>
                <a:spcPct val="0"/>
              </a:spcBef>
              <a:spcAft>
                <a:spcPts val="300"/>
              </a:spcAft>
              <a:buNone/>
            </a:pPr>
            <a:endParaRPr lang="en-GB" altLang="fr-FR" sz="2400" dirty="0">
              <a:latin typeface="Arial" panose="020B0604020202020204" pitchFamily="34" charset="0"/>
            </a:endParaRPr>
          </a:p>
        </p:txBody>
      </p:sp>
    </p:spTree>
    <p:extLst>
      <p:ext uri="{BB962C8B-B14F-4D97-AF65-F5344CB8AC3E}">
        <p14:creationId xmlns:p14="http://schemas.microsoft.com/office/powerpoint/2010/main" val="197757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A40EA6CA-E299-4B38-8DEC-FFEC63FF2334}"/>
              </a:ext>
            </a:extLst>
          </p:cNvPr>
          <p:cNvSpPr>
            <a:spLocks noGrp="1"/>
          </p:cNvSpPr>
          <p:nvPr>
            <p:ph type="title"/>
          </p:nvPr>
        </p:nvSpPr>
        <p:spPr/>
        <p:txBody>
          <a:bodyPr/>
          <a:lstStyle/>
          <a:p>
            <a:pPr algn="l"/>
            <a:r>
              <a:rPr lang="en-GB" altLang="fr-FR" sz="2400" b="1">
                <a:solidFill>
                  <a:srgbClr val="002060"/>
                </a:solidFill>
                <a:latin typeface="Arial" panose="020B0604020202020204" pitchFamily="34" charset="0"/>
              </a:rPr>
              <a:t>I </a:t>
            </a:r>
            <a:r>
              <a:rPr lang="en-GB" altLang="fr-FR" sz="2400" b="1">
                <a:solidFill>
                  <a:srgbClr val="002060"/>
                </a:solidFill>
              </a:rPr>
              <a:t>–</a:t>
            </a:r>
            <a:r>
              <a:rPr lang="en-GB" altLang="fr-FR" sz="2400" b="1">
                <a:solidFill>
                  <a:srgbClr val="002060"/>
                </a:solidFill>
                <a:latin typeface="Arial" panose="020B0604020202020204" pitchFamily="34" charset="0"/>
              </a:rPr>
              <a:t> </a:t>
            </a:r>
            <a:r>
              <a:rPr lang="en-GB" altLang="fr-FR" sz="2400" b="1" u="sng">
                <a:solidFill>
                  <a:srgbClr val="002060"/>
                </a:solidFill>
                <a:latin typeface="Arial" panose="020B0604020202020204" pitchFamily="34" charset="0"/>
              </a:rPr>
              <a:t>Scope of the Regulations</a:t>
            </a:r>
          </a:p>
        </p:txBody>
      </p:sp>
      <p:sp>
        <p:nvSpPr>
          <p:cNvPr id="12291" name="Espace réservé du contenu 2">
            <a:extLst>
              <a:ext uri="{FF2B5EF4-FFF2-40B4-BE49-F238E27FC236}">
                <a16:creationId xmlns:a16="http://schemas.microsoft.com/office/drawing/2014/main" id="{0F9E93F9-01D8-4CDF-9193-695117D59E64}"/>
              </a:ext>
            </a:extLst>
          </p:cNvPr>
          <p:cNvSpPr>
            <a:spLocks noGrp="1"/>
          </p:cNvSpPr>
          <p:nvPr>
            <p:ph idx="1"/>
          </p:nvPr>
        </p:nvSpPr>
        <p:spPr>
          <a:xfrm>
            <a:off x="1097280" y="1845734"/>
            <a:ext cx="10058400" cy="1331575"/>
          </a:xfrm>
        </p:spPr>
        <p:txBody>
          <a:bodyPr>
            <a:normAutofit/>
          </a:bodyPr>
          <a:lstStyle/>
          <a:p>
            <a:pPr algn="just">
              <a:spcBef>
                <a:spcPct val="0"/>
              </a:spcBef>
              <a:spcAft>
                <a:spcPts val="300"/>
              </a:spcAft>
              <a:buNone/>
            </a:pPr>
            <a:r>
              <a:rPr lang="en-GB" altLang="fr-FR" sz="2000" dirty="0">
                <a:latin typeface="Arial" panose="020B0604020202020204" pitchFamily="34" charset="0"/>
              </a:rPr>
              <a:t>	</a:t>
            </a:r>
            <a:r>
              <a:rPr lang="en-GB" altLang="fr-FR" sz="1800" dirty="0">
                <a:latin typeface="Arial" panose="020B0604020202020204" pitchFamily="34" charset="0"/>
              </a:rPr>
              <a:t>2°) </a:t>
            </a:r>
            <a:r>
              <a:rPr lang="en-GB" altLang="fr-FR" sz="2000" u="sng" dirty="0">
                <a:latin typeface="Arial" panose="020B0604020202020204" pitchFamily="34" charset="0"/>
              </a:rPr>
              <a:t>Scope in space</a:t>
            </a:r>
            <a:r>
              <a:rPr lang="en-GB" altLang="fr-FR" sz="2000" dirty="0">
                <a:latin typeface="Arial" panose="020B0604020202020204" pitchFamily="34" charset="0"/>
              </a:rPr>
              <a:t> : </a:t>
            </a:r>
          </a:p>
          <a:p>
            <a:pPr algn="just">
              <a:spcBef>
                <a:spcPct val="0"/>
              </a:spcBef>
              <a:spcAft>
                <a:spcPts val="300"/>
              </a:spcAft>
              <a:buNone/>
            </a:pPr>
            <a:r>
              <a:rPr lang="en-GB" altLang="fr-FR" sz="2000" dirty="0">
                <a:latin typeface="Arial" panose="020B0604020202020204" pitchFamily="34" charset="0"/>
              </a:rPr>
              <a:t>		- Both regulations apply universally : the applicable law can therefore be the law of any country in the world. However, the Regulations apply only to countries which have adopted it</a:t>
            </a:r>
          </a:p>
        </p:txBody>
      </p:sp>
      <p:graphicFrame>
        <p:nvGraphicFramePr>
          <p:cNvPr id="2" name="Table 2">
            <a:extLst>
              <a:ext uri="{FF2B5EF4-FFF2-40B4-BE49-F238E27FC236}">
                <a16:creationId xmlns:a16="http://schemas.microsoft.com/office/drawing/2014/main" id="{0516D29C-FFED-40CE-BE6E-0CF64E4FE461}"/>
              </a:ext>
            </a:extLst>
          </p:cNvPr>
          <p:cNvGraphicFramePr>
            <a:graphicFrameLocks noGrp="1"/>
          </p:cNvGraphicFramePr>
          <p:nvPr>
            <p:extLst>
              <p:ext uri="{D42A27DB-BD31-4B8C-83A1-F6EECF244321}">
                <p14:modId xmlns:p14="http://schemas.microsoft.com/office/powerpoint/2010/main" val="1062152740"/>
              </p:ext>
            </p:extLst>
          </p:nvPr>
        </p:nvGraphicFramePr>
        <p:xfrm>
          <a:off x="1911926" y="3177309"/>
          <a:ext cx="7158184" cy="2931160"/>
        </p:xfrm>
        <a:graphic>
          <a:graphicData uri="http://schemas.openxmlformats.org/drawingml/2006/table">
            <a:tbl>
              <a:tblPr firstRow="1" bandRow="1">
                <a:tableStyleId>{F2DE63D5-997A-4646-A377-4702673A728D}</a:tableStyleId>
              </a:tblPr>
              <a:tblGrid>
                <a:gridCol w="3579092">
                  <a:extLst>
                    <a:ext uri="{9D8B030D-6E8A-4147-A177-3AD203B41FA5}">
                      <a16:colId xmlns:a16="http://schemas.microsoft.com/office/drawing/2014/main" val="894844408"/>
                    </a:ext>
                  </a:extLst>
                </a:gridCol>
                <a:gridCol w="3579092">
                  <a:extLst>
                    <a:ext uri="{9D8B030D-6E8A-4147-A177-3AD203B41FA5}">
                      <a16:colId xmlns:a16="http://schemas.microsoft.com/office/drawing/2014/main" val="1347879477"/>
                    </a:ext>
                  </a:extLst>
                </a:gridCol>
              </a:tblGrid>
              <a:tr h="370840">
                <a:tc>
                  <a:txBody>
                    <a:bodyPr/>
                    <a:lstStyle/>
                    <a:p>
                      <a:r>
                        <a:rPr lang="en-GB" dirty="0"/>
                        <a:t>Succession Regulation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MPR Regulation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499426"/>
                  </a:ext>
                </a:extLst>
              </a:tr>
              <a:tr h="370840">
                <a:tc>
                  <a:txBody>
                    <a:bodyPr/>
                    <a:lstStyle/>
                    <a:p>
                      <a:r>
                        <a:rPr lang="en-GB" dirty="0"/>
                        <a:t>All Member States except:</a:t>
                      </a:r>
                    </a:p>
                    <a:p>
                      <a:pPr marL="285750" indent="-285750">
                        <a:buFont typeface="Arial" panose="020B0604020202020204" pitchFamily="34" charset="0"/>
                        <a:buChar char="•"/>
                      </a:pPr>
                      <a:r>
                        <a:rPr lang="en-GB" dirty="0"/>
                        <a:t>Denmark</a:t>
                      </a:r>
                    </a:p>
                    <a:p>
                      <a:pPr marL="285750" indent="-285750">
                        <a:buFont typeface="Arial" panose="020B0604020202020204" pitchFamily="34" charset="0"/>
                        <a:buChar char="•"/>
                      </a:pPr>
                      <a:r>
                        <a:rPr lang="en-GB" dirty="0"/>
                        <a:t>Ireland</a:t>
                      </a:r>
                    </a:p>
                    <a:p>
                      <a:pPr marL="285750" indent="-285750">
                        <a:buFont typeface="Arial" panose="020B0604020202020204" pitchFamily="34" charset="0"/>
                        <a:buChar char="•"/>
                      </a:pPr>
                      <a:r>
                        <a:rPr lang="en-GB" dirty="0"/>
                        <a:t>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All Member States except:</a:t>
                      </a:r>
                    </a:p>
                    <a:p>
                      <a:pPr marL="285750" indent="-285750">
                        <a:buFont typeface="Arial" panose="020B0604020202020204" pitchFamily="34" charset="0"/>
                        <a:buChar char="•"/>
                      </a:pPr>
                      <a:r>
                        <a:rPr lang="en-GB" dirty="0"/>
                        <a:t>Denmark</a:t>
                      </a:r>
                    </a:p>
                    <a:p>
                      <a:pPr marL="285750" indent="-285750">
                        <a:buFont typeface="Arial" panose="020B0604020202020204" pitchFamily="34" charset="0"/>
                        <a:buChar char="•"/>
                      </a:pPr>
                      <a:r>
                        <a:rPr lang="en-GB" dirty="0"/>
                        <a:t>Ireland</a:t>
                      </a:r>
                    </a:p>
                    <a:p>
                      <a:pPr marL="285750" indent="-285750">
                        <a:buFont typeface="Arial" panose="020B0604020202020204" pitchFamily="34" charset="0"/>
                        <a:buChar char="•"/>
                      </a:pPr>
                      <a:r>
                        <a:rPr lang="en-GB" dirty="0"/>
                        <a:t>UK</a:t>
                      </a:r>
                    </a:p>
                    <a:p>
                      <a:pPr marL="285750" indent="-285750">
                        <a:buFont typeface="Arial" panose="020B0604020202020204" pitchFamily="34" charset="0"/>
                        <a:buChar char="•"/>
                      </a:pPr>
                      <a:r>
                        <a:rPr lang="en-GB" dirty="0"/>
                        <a:t>Baltic States</a:t>
                      </a:r>
                    </a:p>
                    <a:p>
                      <a:pPr marL="285750" indent="-285750">
                        <a:buFont typeface="Arial" panose="020B0604020202020204" pitchFamily="34" charset="0"/>
                        <a:buChar char="•"/>
                      </a:pPr>
                      <a:r>
                        <a:rPr lang="en-GB" dirty="0"/>
                        <a:t>Hungary</a:t>
                      </a:r>
                    </a:p>
                    <a:p>
                      <a:pPr marL="285750" indent="-285750">
                        <a:buFont typeface="Arial" panose="020B0604020202020204" pitchFamily="34" charset="0"/>
                        <a:buChar char="•"/>
                      </a:pPr>
                      <a:r>
                        <a:rPr lang="en-GB" dirty="0"/>
                        <a:t>Poland</a:t>
                      </a:r>
                    </a:p>
                    <a:p>
                      <a:pPr marL="285750" indent="-285750">
                        <a:buFont typeface="Arial" panose="020B0604020202020204" pitchFamily="34" charset="0"/>
                        <a:buChar char="•"/>
                      </a:pPr>
                      <a:r>
                        <a:rPr lang="en-GB" dirty="0"/>
                        <a:t>Romania</a:t>
                      </a:r>
                    </a:p>
                    <a:p>
                      <a:pPr marL="285750" indent="-285750">
                        <a:buFont typeface="Arial" panose="020B0604020202020204" pitchFamily="34" charset="0"/>
                        <a:buChar char="•"/>
                      </a:pPr>
                      <a:r>
                        <a:rPr lang="en-GB" dirty="0"/>
                        <a:t>Slovakia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481773"/>
                  </a:ext>
                </a:extLst>
              </a:tr>
            </a:tbl>
          </a:graphicData>
        </a:graphic>
      </p:graphicFrame>
    </p:spTree>
    <p:extLst>
      <p:ext uri="{BB962C8B-B14F-4D97-AF65-F5344CB8AC3E}">
        <p14:creationId xmlns:p14="http://schemas.microsoft.com/office/powerpoint/2010/main" val="161846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518D6645-A7EF-4500-85EE-28F03B26FDC4}"/>
              </a:ext>
            </a:extLst>
          </p:cNvPr>
          <p:cNvSpPr>
            <a:spLocks noGrp="1"/>
          </p:cNvSpPr>
          <p:nvPr>
            <p:ph type="title"/>
          </p:nvPr>
        </p:nvSpPr>
        <p:spPr/>
        <p:txBody>
          <a:bodyPr/>
          <a:lstStyle/>
          <a:p>
            <a:pPr algn="l"/>
            <a:r>
              <a:rPr lang="en-GB" altLang="fr-FR" sz="2400" b="1" dirty="0">
                <a:solidFill>
                  <a:srgbClr val="002060"/>
                </a:solidFill>
                <a:latin typeface="Arial" panose="020B0604020202020204" pitchFamily="34" charset="0"/>
              </a:rPr>
              <a:t>I </a:t>
            </a:r>
            <a:r>
              <a:rPr lang="en-GB" altLang="fr-FR" sz="2400" b="1" dirty="0">
                <a:solidFill>
                  <a:srgbClr val="002060"/>
                </a:solidFill>
              </a:rPr>
              <a:t>–</a:t>
            </a:r>
            <a:r>
              <a:rPr lang="en-GB" altLang="fr-FR" sz="2400" b="1" dirty="0">
                <a:solidFill>
                  <a:srgbClr val="002060"/>
                </a:solidFill>
                <a:latin typeface="Arial" panose="020B0604020202020204" pitchFamily="34" charset="0"/>
              </a:rPr>
              <a:t> </a:t>
            </a:r>
            <a:r>
              <a:rPr lang="en-GB" altLang="fr-FR" sz="2400" b="1" u="sng" dirty="0">
                <a:solidFill>
                  <a:srgbClr val="002060"/>
                </a:solidFill>
                <a:latin typeface="Arial" panose="020B0604020202020204" pitchFamily="34" charset="0"/>
              </a:rPr>
              <a:t>Scope of the Regulations</a:t>
            </a:r>
          </a:p>
        </p:txBody>
      </p:sp>
      <p:sp>
        <p:nvSpPr>
          <p:cNvPr id="14339" name="Espace réservé du contenu 2">
            <a:extLst>
              <a:ext uri="{FF2B5EF4-FFF2-40B4-BE49-F238E27FC236}">
                <a16:creationId xmlns:a16="http://schemas.microsoft.com/office/drawing/2014/main" id="{CD997781-9704-413F-BBE2-259B73AC4D94}"/>
              </a:ext>
            </a:extLst>
          </p:cNvPr>
          <p:cNvSpPr>
            <a:spLocks noGrp="1"/>
          </p:cNvSpPr>
          <p:nvPr>
            <p:ph idx="1"/>
          </p:nvPr>
        </p:nvSpPr>
        <p:spPr/>
        <p:txBody>
          <a:bodyPr/>
          <a:lstStyle/>
          <a:p>
            <a:pPr algn="just">
              <a:spcBef>
                <a:spcPct val="0"/>
              </a:spcBef>
              <a:spcAft>
                <a:spcPts val="300"/>
              </a:spcAft>
              <a:buNone/>
            </a:pPr>
            <a:r>
              <a:rPr lang="en-GB" altLang="fr-FR" sz="2000">
                <a:latin typeface="Arial" panose="020B0604020202020204" pitchFamily="34" charset="0"/>
              </a:rPr>
              <a:t>	</a:t>
            </a:r>
            <a:r>
              <a:rPr lang="en-GB" altLang="fr-FR" sz="1800">
                <a:latin typeface="Arial" panose="020B0604020202020204" pitchFamily="34" charset="0"/>
              </a:rPr>
              <a:t>3°) </a:t>
            </a:r>
            <a:r>
              <a:rPr lang="en-GB" altLang="fr-FR" sz="2000" u="sng">
                <a:latin typeface="Arial" panose="020B0604020202020204" pitchFamily="34" charset="0"/>
              </a:rPr>
              <a:t>Scope </a:t>
            </a:r>
            <a:r>
              <a:rPr lang="en-GB" altLang="fr-FR" sz="2000">
                <a:latin typeface="Arial" panose="020B0604020202020204" pitchFamily="34" charset="0"/>
              </a:rPr>
              <a:t> : </a:t>
            </a:r>
          </a:p>
          <a:p>
            <a:pPr algn="just">
              <a:spcBef>
                <a:spcPct val="0"/>
              </a:spcBef>
              <a:spcAft>
                <a:spcPts val="300"/>
              </a:spcAft>
              <a:buNone/>
            </a:pPr>
            <a:r>
              <a:rPr lang="en-GB" altLang="fr-FR" sz="2000">
                <a:latin typeface="Arial" panose="020B0604020202020204" pitchFamily="34" charset="0"/>
              </a:rPr>
              <a:t>		Article 1 of the Succession Regulation expressely excludes from its scope all questions linked to MPR</a:t>
            </a:r>
          </a:p>
          <a:p>
            <a:pPr algn="just">
              <a:spcBef>
                <a:spcPct val="0"/>
              </a:spcBef>
              <a:spcAft>
                <a:spcPts val="300"/>
              </a:spcAft>
              <a:buNone/>
            </a:pPr>
            <a:r>
              <a:rPr lang="en-GB" altLang="fr-FR" sz="2000">
                <a:latin typeface="Arial" panose="020B0604020202020204" pitchFamily="34" charset="0"/>
              </a:rPr>
              <a:t>		Likewise, article 1 of the MPR Regulation excludes from its scope the Succession of a spouse</a:t>
            </a:r>
          </a:p>
          <a:p>
            <a:pPr algn="just">
              <a:spcBef>
                <a:spcPct val="0"/>
              </a:spcBef>
              <a:spcAft>
                <a:spcPts val="300"/>
              </a:spcAft>
              <a:buNone/>
            </a:pPr>
            <a:endParaRPr lang="en-GB" altLang="fr-FR" sz="2000">
              <a:latin typeface="Arial" panose="020B0604020202020204" pitchFamily="34" charset="0"/>
            </a:endParaRPr>
          </a:p>
          <a:p>
            <a:pPr algn="just">
              <a:spcBef>
                <a:spcPct val="0"/>
              </a:spcBef>
              <a:spcAft>
                <a:spcPts val="300"/>
              </a:spcAft>
              <a:buNone/>
            </a:pPr>
            <a:r>
              <a:rPr lang="en-GB" altLang="fr-FR" sz="2000">
                <a:latin typeface="Arial" panose="020B0604020202020204" pitchFamily="34" charset="0"/>
              </a:rPr>
              <a:t>	Hence the delicate question of the exact scope of each regulation : what are the conventions or the rules that fall under the scope of the Succession Regulation and the ones that fall under the scope of the MPR Regulation ?</a:t>
            </a:r>
          </a:p>
          <a:p>
            <a:pPr algn="just">
              <a:spcBef>
                <a:spcPct val="0"/>
              </a:spcBef>
              <a:spcAft>
                <a:spcPts val="300"/>
              </a:spcAft>
              <a:buNone/>
            </a:pPr>
            <a:endParaRPr lang="en-GB" altLang="fr-FR" sz="2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0650C756-9929-4971-8685-D5946DFA6551}"/>
              </a:ext>
            </a:extLst>
          </p:cNvPr>
          <p:cNvSpPr>
            <a:spLocks noGrp="1"/>
          </p:cNvSpPr>
          <p:nvPr>
            <p:ph type="title"/>
          </p:nvPr>
        </p:nvSpPr>
        <p:spPr/>
        <p:txBody>
          <a:bodyPr/>
          <a:lstStyle/>
          <a:p>
            <a:pPr algn="l"/>
            <a:r>
              <a:rPr lang="en-GB" altLang="fr-FR" sz="2400" b="1">
                <a:solidFill>
                  <a:srgbClr val="002060"/>
                </a:solidFill>
                <a:latin typeface="Arial" panose="020B0604020202020204" pitchFamily="34" charset="0"/>
              </a:rPr>
              <a:t>I </a:t>
            </a:r>
            <a:r>
              <a:rPr lang="en-GB" altLang="fr-FR" sz="2400" b="1">
                <a:solidFill>
                  <a:srgbClr val="002060"/>
                </a:solidFill>
              </a:rPr>
              <a:t>–</a:t>
            </a:r>
            <a:r>
              <a:rPr lang="en-GB" altLang="fr-FR" sz="2400" b="1">
                <a:solidFill>
                  <a:srgbClr val="002060"/>
                </a:solidFill>
                <a:latin typeface="Arial" panose="020B0604020202020204" pitchFamily="34" charset="0"/>
              </a:rPr>
              <a:t> </a:t>
            </a:r>
            <a:r>
              <a:rPr lang="en-GB" altLang="fr-FR" sz="2400" b="1" u="sng">
                <a:solidFill>
                  <a:srgbClr val="002060"/>
                </a:solidFill>
                <a:latin typeface="Arial" panose="020B0604020202020204" pitchFamily="34" charset="0"/>
              </a:rPr>
              <a:t>Scope of the Regulations</a:t>
            </a:r>
          </a:p>
        </p:txBody>
      </p:sp>
      <p:sp>
        <p:nvSpPr>
          <p:cNvPr id="16387" name="Espace réservé du contenu 2">
            <a:extLst>
              <a:ext uri="{FF2B5EF4-FFF2-40B4-BE49-F238E27FC236}">
                <a16:creationId xmlns:a16="http://schemas.microsoft.com/office/drawing/2014/main" id="{4E12A7F4-203B-428F-AE4A-64D1B63F0DD4}"/>
              </a:ext>
            </a:extLst>
          </p:cNvPr>
          <p:cNvSpPr>
            <a:spLocks noGrp="1"/>
          </p:cNvSpPr>
          <p:nvPr>
            <p:ph idx="1"/>
          </p:nvPr>
        </p:nvSpPr>
        <p:spPr/>
        <p:txBody>
          <a:bodyPr>
            <a:normAutofit/>
          </a:bodyPr>
          <a:lstStyle/>
          <a:p>
            <a:pPr algn="just">
              <a:spcBef>
                <a:spcPct val="0"/>
              </a:spcBef>
              <a:spcAft>
                <a:spcPts val="300"/>
              </a:spcAft>
              <a:buNone/>
            </a:pPr>
            <a:r>
              <a:rPr lang="en-GB" altLang="fr-FR" sz="2000" dirty="0">
                <a:latin typeface="Arial" panose="020B0604020202020204" pitchFamily="34" charset="0"/>
              </a:rPr>
              <a:t>	</a:t>
            </a:r>
            <a:r>
              <a:rPr lang="en-GB" altLang="fr-FR" sz="1800" dirty="0">
                <a:latin typeface="Arial" panose="020B0604020202020204" pitchFamily="34" charset="0"/>
              </a:rPr>
              <a:t>3°) </a:t>
            </a:r>
            <a:r>
              <a:rPr lang="en-GB" altLang="fr-FR" sz="2000" u="sng" dirty="0">
                <a:latin typeface="Arial" panose="020B0604020202020204" pitchFamily="34" charset="0"/>
              </a:rPr>
              <a:t>Scope </a:t>
            </a:r>
            <a:r>
              <a:rPr lang="en-GB" altLang="fr-FR" sz="2000" dirty="0">
                <a:latin typeface="Arial" panose="020B0604020202020204" pitchFamily="34" charset="0"/>
              </a:rPr>
              <a:t> : </a:t>
            </a:r>
          </a:p>
          <a:p>
            <a:pPr algn="just">
              <a:spcBef>
                <a:spcPct val="0"/>
              </a:spcBef>
              <a:spcAft>
                <a:spcPts val="300"/>
              </a:spcAft>
              <a:buNone/>
            </a:pPr>
            <a:r>
              <a:rPr lang="en-GB" altLang="fr-FR" sz="2000" dirty="0">
                <a:latin typeface="Arial" panose="020B0604020202020204" pitchFamily="34" charset="0"/>
              </a:rPr>
              <a:t>		</a:t>
            </a:r>
          </a:p>
          <a:p>
            <a:pPr algn="just">
              <a:spcBef>
                <a:spcPct val="0"/>
              </a:spcBef>
              <a:spcAft>
                <a:spcPts val="300"/>
              </a:spcAft>
              <a:buNone/>
            </a:pPr>
            <a:r>
              <a:rPr lang="en-GB" altLang="fr-FR" sz="2000" dirty="0">
                <a:latin typeface="Arial" panose="020B0604020202020204" pitchFamily="34" charset="0"/>
              </a:rPr>
              <a:t>	CJUE : 1st March 2018, </a:t>
            </a:r>
            <a:r>
              <a:rPr lang="en-GB" altLang="fr-FR" sz="2000" dirty="0" err="1">
                <a:latin typeface="Arial" panose="020B0604020202020204" pitchFamily="34" charset="0"/>
              </a:rPr>
              <a:t>aff</a:t>
            </a:r>
            <a:r>
              <a:rPr lang="en-GB" altLang="fr-FR" sz="2000" dirty="0">
                <a:latin typeface="Arial" panose="020B0604020202020204" pitchFamily="34" charset="0"/>
              </a:rPr>
              <a:t>. C-558/16, Doris </a:t>
            </a:r>
            <a:r>
              <a:rPr lang="en-GB" altLang="fr-FR" sz="2000" dirty="0" err="1">
                <a:latin typeface="Arial" panose="020B0604020202020204" pitchFamily="34" charset="0"/>
              </a:rPr>
              <a:t>Mahnkopf</a:t>
            </a:r>
            <a:r>
              <a:rPr lang="en-GB" altLang="fr-FR" sz="2000" dirty="0">
                <a:latin typeface="Arial" panose="020B0604020202020204" pitchFamily="34" charset="0"/>
              </a:rPr>
              <a:t> </a:t>
            </a:r>
          </a:p>
          <a:p>
            <a:pPr algn="just">
              <a:spcBef>
                <a:spcPct val="0"/>
              </a:spcBef>
              <a:spcAft>
                <a:spcPts val="300"/>
              </a:spcAft>
              <a:buNone/>
            </a:pPr>
            <a:r>
              <a:rPr lang="en-GB" altLang="fr-FR" sz="2000" dirty="0">
                <a:latin typeface="Arial" panose="020B0604020202020204" pitchFamily="34" charset="0"/>
              </a:rPr>
              <a:t>	De facto, one of the first cases brought up in front of the CJUE  concerns this issue : Mr </a:t>
            </a:r>
            <a:r>
              <a:rPr lang="en-GB" altLang="fr-FR" sz="2000" dirty="0" err="1">
                <a:latin typeface="Arial" panose="020B0604020202020204" pitchFamily="34" charset="0"/>
              </a:rPr>
              <a:t>Mahnkopf</a:t>
            </a:r>
            <a:r>
              <a:rPr lang="en-GB" altLang="fr-FR" sz="2000" dirty="0">
                <a:latin typeface="Arial" panose="020B0604020202020204" pitchFamily="34" charset="0"/>
              </a:rPr>
              <a:t>, a German citizen whose habitual residence was in Berlin passes away on August 29, 2015. His heirs are his wife (no marriage contract) and their son. Mrs </a:t>
            </a:r>
            <a:r>
              <a:rPr lang="en-GB" altLang="fr-FR" sz="2000" dirty="0" err="1">
                <a:latin typeface="Arial" panose="020B0604020202020204" pitchFamily="34" charset="0"/>
              </a:rPr>
              <a:t>Mahnkopf</a:t>
            </a:r>
            <a:r>
              <a:rPr lang="en-GB" altLang="fr-FR" sz="2000" dirty="0">
                <a:latin typeface="Arial" panose="020B0604020202020204" pitchFamily="34" charset="0"/>
              </a:rPr>
              <a:t> wants an ECS to be issued mentioning that she shall inherit 50% of the estate: ¼ as an heir and ¼ upon winding up the legal </a:t>
            </a:r>
            <a:r>
              <a:rPr lang="en-GB" altLang="fr-FR" dirty="0">
                <a:latin typeface="Arial" panose="020B0604020202020204" pitchFamily="34" charset="0"/>
              </a:rPr>
              <a:t>G</a:t>
            </a:r>
            <a:r>
              <a:rPr lang="en-GB" altLang="fr-FR" sz="2000" dirty="0">
                <a:latin typeface="Arial" panose="020B0604020202020204" pitchFamily="34" charset="0"/>
              </a:rPr>
              <a:t>erman matrimonial regime as stated by article 1371 BGB. The German court refuses stating the latter is a specific rule linked to the matrimonial regime that shouldn’t be specified in an ECS.</a:t>
            </a:r>
          </a:p>
          <a:p>
            <a:pPr algn="just">
              <a:spcBef>
                <a:spcPct val="0"/>
              </a:spcBef>
              <a:spcAft>
                <a:spcPts val="300"/>
              </a:spcAft>
              <a:buNone/>
            </a:pPr>
            <a:endParaRPr lang="en-GB" altLang="fr-FR" sz="2400"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A2F7969D-4742-4C97-8CBA-0E21CEC56E32}"/>
              </a:ext>
            </a:extLst>
          </p:cNvPr>
          <p:cNvSpPr>
            <a:spLocks noGrp="1"/>
          </p:cNvSpPr>
          <p:nvPr>
            <p:ph type="title"/>
          </p:nvPr>
        </p:nvSpPr>
        <p:spPr/>
        <p:txBody>
          <a:bodyPr/>
          <a:lstStyle/>
          <a:p>
            <a:pPr algn="l"/>
            <a:r>
              <a:rPr lang="fr-FR" altLang="fr-FR" sz="2400" b="1" dirty="0">
                <a:solidFill>
                  <a:srgbClr val="002060"/>
                </a:solidFill>
                <a:latin typeface="Arial" panose="020B0604020202020204" pitchFamily="34" charset="0"/>
              </a:rPr>
              <a:t>I </a:t>
            </a:r>
            <a:r>
              <a:rPr lang="fr-FR" altLang="fr-FR" sz="2400" b="1" dirty="0">
                <a:solidFill>
                  <a:srgbClr val="002060"/>
                </a:solidFill>
              </a:rPr>
              <a:t>–</a:t>
            </a:r>
            <a:r>
              <a:rPr lang="fr-FR" altLang="fr-FR" sz="2400" b="1" dirty="0">
                <a:solidFill>
                  <a:srgbClr val="002060"/>
                </a:solidFill>
                <a:latin typeface="Arial" panose="020B0604020202020204" pitchFamily="34" charset="0"/>
              </a:rPr>
              <a:t> </a:t>
            </a:r>
            <a:r>
              <a:rPr lang="fr-FR" altLang="fr-FR" sz="2400" b="1" u="sng" dirty="0">
                <a:solidFill>
                  <a:srgbClr val="002060"/>
                </a:solidFill>
                <a:latin typeface="Arial" panose="020B0604020202020204" pitchFamily="34" charset="0"/>
              </a:rPr>
              <a:t>Scope </a:t>
            </a:r>
            <a:r>
              <a:rPr lang="fr-FR" altLang="fr-FR" sz="2400" b="1" u="sng" dirty="0" err="1">
                <a:solidFill>
                  <a:srgbClr val="002060"/>
                </a:solidFill>
                <a:latin typeface="Arial" panose="020B0604020202020204" pitchFamily="34" charset="0"/>
              </a:rPr>
              <a:t>ot</a:t>
            </a:r>
            <a:r>
              <a:rPr lang="fr-FR" altLang="fr-FR" sz="2400" b="1" u="sng" dirty="0">
                <a:solidFill>
                  <a:srgbClr val="002060"/>
                </a:solidFill>
                <a:latin typeface="Arial" panose="020B0604020202020204" pitchFamily="34" charset="0"/>
              </a:rPr>
              <a:t> the </a:t>
            </a:r>
            <a:r>
              <a:rPr lang="fr-FR" altLang="fr-FR" sz="2400" b="1" u="sng" dirty="0" err="1">
                <a:solidFill>
                  <a:srgbClr val="002060"/>
                </a:solidFill>
                <a:latin typeface="Arial" panose="020B0604020202020204" pitchFamily="34" charset="0"/>
              </a:rPr>
              <a:t>Regulations</a:t>
            </a:r>
            <a:endParaRPr lang="fr-FR" altLang="fr-FR" sz="2400" b="1" u="sng" dirty="0">
              <a:solidFill>
                <a:srgbClr val="002060"/>
              </a:solidFill>
              <a:latin typeface="Arial" panose="020B0604020202020204" pitchFamily="34" charset="0"/>
            </a:endParaRPr>
          </a:p>
        </p:txBody>
      </p:sp>
      <p:sp>
        <p:nvSpPr>
          <p:cNvPr id="18435" name="Espace réservé du contenu 2">
            <a:extLst>
              <a:ext uri="{FF2B5EF4-FFF2-40B4-BE49-F238E27FC236}">
                <a16:creationId xmlns:a16="http://schemas.microsoft.com/office/drawing/2014/main" id="{B365C1E5-0FAA-4E50-8DD7-4C6CF7BF9309}"/>
              </a:ext>
            </a:extLst>
          </p:cNvPr>
          <p:cNvSpPr>
            <a:spLocks noGrp="1"/>
          </p:cNvSpPr>
          <p:nvPr>
            <p:ph idx="1"/>
          </p:nvPr>
        </p:nvSpPr>
        <p:spPr/>
        <p:txBody>
          <a:bodyPr/>
          <a:lstStyle/>
          <a:p>
            <a:pPr algn="just">
              <a:spcBef>
                <a:spcPct val="0"/>
              </a:spcBef>
              <a:spcAft>
                <a:spcPts val="300"/>
              </a:spcAft>
              <a:buNone/>
            </a:pPr>
            <a:r>
              <a:rPr lang="en-GB" altLang="fr-FR" sz="2000" dirty="0">
                <a:latin typeface="Arial" panose="020B0604020202020204" pitchFamily="34" charset="0"/>
              </a:rPr>
              <a:t>	</a:t>
            </a:r>
            <a:r>
              <a:rPr lang="en-GB" altLang="fr-FR" sz="1800" dirty="0">
                <a:latin typeface="Arial" panose="020B0604020202020204" pitchFamily="34" charset="0"/>
              </a:rPr>
              <a:t>3°) </a:t>
            </a:r>
            <a:r>
              <a:rPr lang="en-GB" altLang="fr-FR" sz="2000" u="sng" dirty="0">
                <a:latin typeface="Arial" panose="020B0604020202020204" pitchFamily="34" charset="0"/>
              </a:rPr>
              <a:t>Scope </a:t>
            </a:r>
            <a:r>
              <a:rPr lang="en-GB" altLang="fr-FR" sz="2000" dirty="0">
                <a:latin typeface="Arial" panose="020B0604020202020204" pitchFamily="34" charset="0"/>
              </a:rPr>
              <a:t> : </a:t>
            </a:r>
          </a:p>
          <a:p>
            <a:pPr algn="just">
              <a:spcBef>
                <a:spcPct val="0"/>
              </a:spcBef>
              <a:spcAft>
                <a:spcPts val="300"/>
              </a:spcAft>
              <a:buNone/>
            </a:pPr>
            <a:r>
              <a:rPr lang="en-GB" altLang="fr-FR" sz="2000" dirty="0">
                <a:latin typeface="Arial" panose="020B0604020202020204" pitchFamily="34" charset="0"/>
              </a:rPr>
              <a:t>		</a:t>
            </a:r>
          </a:p>
          <a:p>
            <a:pPr algn="just">
              <a:spcBef>
                <a:spcPct val="0"/>
              </a:spcBef>
              <a:spcAft>
                <a:spcPts val="300"/>
              </a:spcAft>
              <a:buNone/>
            </a:pPr>
            <a:r>
              <a:rPr lang="en-GB" altLang="fr-FR" sz="2000" dirty="0">
                <a:latin typeface="Arial" panose="020B0604020202020204" pitchFamily="34" charset="0"/>
              </a:rPr>
              <a:t>	CJUE : 1st March 2018, </a:t>
            </a:r>
            <a:r>
              <a:rPr lang="en-GB" altLang="fr-FR" sz="2000" dirty="0" err="1">
                <a:latin typeface="Arial" panose="020B0604020202020204" pitchFamily="34" charset="0"/>
              </a:rPr>
              <a:t>aff</a:t>
            </a:r>
            <a:r>
              <a:rPr lang="en-GB" altLang="fr-FR" sz="2000" dirty="0">
                <a:latin typeface="Arial" panose="020B0604020202020204" pitchFamily="34" charset="0"/>
              </a:rPr>
              <a:t>. C-558/16, Doris </a:t>
            </a:r>
            <a:r>
              <a:rPr lang="en-GB" altLang="fr-FR" sz="2000" dirty="0" err="1">
                <a:latin typeface="Arial" panose="020B0604020202020204" pitchFamily="34" charset="0"/>
              </a:rPr>
              <a:t>Mahnkopf</a:t>
            </a:r>
            <a:r>
              <a:rPr lang="en-GB" altLang="fr-FR" sz="2000" dirty="0">
                <a:latin typeface="Arial" panose="020B0604020202020204" pitchFamily="34" charset="0"/>
              </a:rPr>
              <a:t> </a:t>
            </a:r>
          </a:p>
          <a:p>
            <a:pPr algn="just">
              <a:spcBef>
                <a:spcPct val="0"/>
              </a:spcBef>
              <a:spcAft>
                <a:spcPts val="300"/>
              </a:spcAft>
              <a:buNone/>
            </a:pPr>
            <a:r>
              <a:rPr lang="en-GB" altLang="fr-FR" sz="2000" dirty="0">
                <a:latin typeface="Arial" panose="020B0604020202020204" pitchFamily="34" charset="0"/>
              </a:rPr>
              <a:t>	The CJUE  stated that the ultimate point of article 1371 BGB was to help determine the inheritance share of the surviving spouse ; that it was therefore in the scope of the Succession Regulation and it shall be mentioned in the ECS.</a:t>
            </a:r>
          </a:p>
          <a:p>
            <a:pPr algn="just">
              <a:spcBef>
                <a:spcPct val="0"/>
              </a:spcBef>
              <a:spcAft>
                <a:spcPts val="300"/>
              </a:spcAft>
              <a:buNone/>
            </a:pPr>
            <a:endParaRPr lang="en-GB" altLang="fr-FR" sz="2400"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251</TotalTime>
  <Words>948</Words>
  <Application>Microsoft Office PowerPoint</Application>
  <PresentationFormat>Grand écran</PresentationFormat>
  <Paragraphs>89</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Arial Black</vt:lpstr>
      <vt:lpstr>Arial Narrow</vt:lpstr>
      <vt:lpstr>Calibri</vt:lpstr>
      <vt:lpstr>Calibri Light</vt:lpstr>
      <vt:lpstr>Wingdings</vt:lpstr>
      <vt:lpstr>Retrospect</vt:lpstr>
      <vt:lpstr>Practical Issues:  the Interaction between  Succession and Matrimonial Property Regimes</vt:lpstr>
      <vt:lpstr>Introduction</vt:lpstr>
      <vt:lpstr>I – Scope of the two Regulations</vt:lpstr>
      <vt:lpstr>I – Scope of the Regulations</vt:lpstr>
      <vt:lpstr>I – Scope of the Regulations</vt:lpstr>
      <vt:lpstr>I – Scope of the Regulations</vt:lpstr>
      <vt:lpstr>I – Scope of the Regulations</vt:lpstr>
      <vt:lpstr>I – Scope of the Regulations</vt:lpstr>
      <vt:lpstr>I – Scope ot the Regulations</vt:lpstr>
      <vt:lpstr>I – Scope ot the Regulations</vt:lpstr>
      <vt:lpstr>II – The circulation of the ECS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Issues:  the Interplay between  Succession and Matrimonial Property Regimes</dc:title>
  <dc:creator>Andrea Wetzler</dc:creator>
  <cp:lastModifiedBy>U31118-13</cp:lastModifiedBy>
  <cp:revision>14</cp:revision>
  <cp:lastPrinted>2020-10-09T12:26:03Z</cp:lastPrinted>
  <dcterms:created xsi:type="dcterms:W3CDTF">2020-10-08T12:34:09Z</dcterms:created>
  <dcterms:modified xsi:type="dcterms:W3CDTF">2020-10-09T12:26:22Z</dcterms:modified>
</cp:coreProperties>
</file>